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9" r:id="rId5"/>
    <p:sldId id="264" r:id="rId6"/>
    <p:sldId id="262" r:id="rId7"/>
    <p:sldId id="263" r:id="rId8"/>
    <p:sldId id="268" r:id="rId9"/>
    <p:sldId id="269" r:id="rId10"/>
    <p:sldId id="270" r:id="rId11"/>
    <p:sldId id="271" r:id="rId12"/>
    <p:sldId id="274" r:id="rId13"/>
    <p:sldId id="277" r:id="rId14"/>
    <p:sldId id="278" r:id="rId15"/>
    <p:sldId id="280" r:id="rId16"/>
    <p:sldId id="281" r:id="rId17"/>
    <p:sldId id="282" r:id="rId18"/>
    <p:sldId id="284" r:id="rId19"/>
    <p:sldId id="285" r:id="rId20"/>
    <p:sldId id="286" r:id="rId21"/>
    <p:sldId id="287" r:id="rId22"/>
    <p:sldId id="288" r:id="rId23"/>
    <p:sldId id="289" r:id="rId24"/>
    <p:sldId id="290" r:id="rId25"/>
    <p:sldId id="266" r:id="rId26"/>
    <p:sldId id="267" r:id="rId27"/>
    <p:sldId id="25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68" d="100"/>
          <a:sy n="68" d="100"/>
        </p:scale>
        <p:origin x="816"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jpg>
</file>

<file path=ppt/media/image2.png>
</file>

<file path=ppt/media/image20.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EE771-6DB3-4A03-8AA1-54F52E0FF8E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EE094B4-18C4-4E66-99B5-DB667D3BAC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E9B00F6-3FFE-4357-8524-522D8C45D991}"/>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CC715B41-E13B-46A8-A1F9-917BC84D81A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A64094E-6759-452F-8703-80299F0A16ED}"/>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3193807636"/>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5D22CB-C2A1-46CB-B18B-82A7A6F845B1}"/>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9ADA4CE-5A6C-40F0-9D63-B58B8C39466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F410D93-3954-40A6-97B0-8CEA537E4262}"/>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0949E5DC-1C5C-4277-B7DD-427553C57CA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383F464-3604-4CAD-9152-C4EFA2E3DC6B}"/>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1199831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F6C7E3-C00B-47C5-AC41-9BE64CC7BF3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7815D9C-F9D0-4D0B-9D8E-DE5F0C3A837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6860355-A838-4389-936F-EDB2ED3C4588}"/>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CFADB43A-5A65-400D-9628-B37537CC041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C68921B-424F-4BD5-A3E2-8C0971472327}"/>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4126061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2B0034-F27C-4C3B-BF99-B90893C5475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91A5399-1BBF-4211-85C4-B1388462E21D}"/>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20B930D-F4A4-477F-9F23-743EDA3B1244}"/>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F4ED31B3-AE4E-478D-856F-3288DC94AF5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9AD1B18-3F67-47EE-AFC6-98C240F3732E}"/>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34172821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F80648-033C-47F6-B585-713DFB6116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EAF53D9-6B77-4A83-B516-D8F2A7A583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6E6241D0-F3C3-40B9-B8DE-45D9D710ACCF}"/>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2A35E61C-09F1-40C0-A934-3F02EB12855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F734089-D41E-4C36-8EFF-88C25E344C09}"/>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25823615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F1266-0883-4A4B-B0BF-4C77B9DF691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AAE22F26-EFCC-4162-90EF-5E2E3B8853F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CB2FEBAF-DAB4-4CF8-B21E-338DE0280DE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53B1F05-2755-42AB-A822-628B2C9CE9DD}"/>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6" name="Footer Placeholder 5">
            <a:extLst>
              <a:ext uri="{FF2B5EF4-FFF2-40B4-BE49-F238E27FC236}">
                <a16:creationId xmlns:a16="http://schemas.microsoft.com/office/drawing/2014/main" id="{3058BEB9-1302-4BD0-809F-1572000525E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022CC4E-6740-4A92-A01C-A0F872AE6BDB}"/>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19468750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25E7C7-8077-490D-8185-E0ED1EA0BAB1}"/>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A3984905-524A-4AC1-B30F-25030E562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E7EB7BD-4AAC-4732-AA2D-B05F96923C8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01A3EBE2-66BA-4F0D-AEDF-4F9EF08681C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B05D722-AAEF-46FF-9299-33078B963249}"/>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317CBD98-702C-4904-A026-720C4824BCF8}"/>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8" name="Footer Placeholder 7">
            <a:extLst>
              <a:ext uri="{FF2B5EF4-FFF2-40B4-BE49-F238E27FC236}">
                <a16:creationId xmlns:a16="http://schemas.microsoft.com/office/drawing/2014/main" id="{C1857DBD-3387-4E51-BF31-91C200733B7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C678FA0E-6797-43F0-B491-52B2DCD307A1}"/>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4229565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44B2B-1B35-4A38-8DCE-8C04CC376866}"/>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E5C210F2-4135-44AB-BFF3-DDCD369897F5}"/>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4" name="Footer Placeholder 3">
            <a:extLst>
              <a:ext uri="{FF2B5EF4-FFF2-40B4-BE49-F238E27FC236}">
                <a16:creationId xmlns:a16="http://schemas.microsoft.com/office/drawing/2014/main" id="{4AB79FD9-2FC5-408D-AA17-BDA78D0DD17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86CE8F38-83B8-4DC4-AE8E-DFD9944ADAE0}"/>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33081891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B4065E1-AA09-4747-92CE-382714CC03C8}"/>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3" name="Footer Placeholder 2">
            <a:extLst>
              <a:ext uri="{FF2B5EF4-FFF2-40B4-BE49-F238E27FC236}">
                <a16:creationId xmlns:a16="http://schemas.microsoft.com/office/drawing/2014/main" id="{E5F6C787-BD77-4A35-BFDF-EFB05E58233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3FA90B9-E008-43E3-936E-C8A68D09ED39}"/>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4174701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5A999C-8079-4416-8378-AFA05A064B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C03F898-B665-42F5-A5C8-FB2D2DA5DF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489FDF1-F99E-4987-B3D4-3FCBA8A86C5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3ABB3F-287E-43A0-8FE4-3BC2AF78CC4A}"/>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6" name="Footer Placeholder 5">
            <a:extLst>
              <a:ext uri="{FF2B5EF4-FFF2-40B4-BE49-F238E27FC236}">
                <a16:creationId xmlns:a16="http://schemas.microsoft.com/office/drawing/2014/main" id="{C8D989C1-9D13-4E4A-A5F0-F509543B83B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D239732-07A5-4205-9A8E-2E3B89782447}"/>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24772442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5D2CDF-A256-41EA-AB14-330071A28C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C2C97610-F7FE-4AF6-9571-A86215C656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1F7853F-149E-4992-8C9C-E78AA31857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F8891F5-ACA1-4F4C-9A52-1BAA0A23D33C}"/>
              </a:ext>
            </a:extLst>
          </p:cNvPr>
          <p:cNvSpPr>
            <a:spLocks noGrp="1"/>
          </p:cNvSpPr>
          <p:nvPr>
            <p:ph type="dt" sz="half" idx="10"/>
          </p:nvPr>
        </p:nvSpPr>
        <p:spPr/>
        <p:txBody>
          <a:bodyPr/>
          <a:lstStyle/>
          <a:p>
            <a:fld id="{CD873410-7660-4A9B-B55A-B3ADDDC2913F}" type="datetimeFigureOut">
              <a:rPr lang="en-GB" smtClean="0"/>
              <a:t>17/02/2025</a:t>
            </a:fld>
            <a:endParaRPr lang="en-GB"/>
          </a:p>
        </p:txBody>
      </p:sp>
      <p:sp>
        <p:nvSpPr>
          <p:cNvPr id="6" name="Footer Placeholder 5">
            <a:extLst>
              <a:ext uri="{FF2B5EF4-FFF2-40B4-BE49-F238E27FC236}">
                <a16:creationId xmlns:a16="http://schemas.microsoft.com/office/drawing/2014/main" id="{95B2A547-EBF9-4610-92A3-660C23F1454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FCF2D2D-A13B-499D-BAC1-024DF1A5FA17}"/>
              </a:ext>
            </a:extLst>
          </p:cNvPr>
          <p:cNvSpPr>
            <a:spLocks noGrp="1"/>
          </p:cNvSpPr>
          <p:nvPr>
            <p:ph type="sldNum" sz="quarter" idx="12"/>
          </p:nvPr>
        </p:nvSpPr>
        <p:spPr/>
        <p:txBody>
          <a:bodyPr/>
          <a:lstStyle/>
          <a:p>
            <a:fld id="{AB0ADA68-3E98-4343-96AE-F47A33986456}" type="slidenum">
              <a:rPr lang="en-GB" smtClean="0"/>
              <a:t>‹#›</a:t>
            </a:fld>
            <a:endParaRPr lang="en-GB"/>
          </a:p>
        </p:txBody>
      </p:sp>
    </p:spTree>
    <p:extLst>
      <p:ext uri="{BB962C8B-B14F-4D97-AF65-F5344CB8AC3E}">
        <p14:creationId xmlns:p14="http://schemas.microsoft.com/office/powerpoint/2010/main" val="635657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2B8127F-1289-4D4B-84E0-0D9F652C7ED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405ABBE-723F-4097-B864-0B980584258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5390EACD-A7AF-45A8-9507-BBB9B14B6C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873410-7660-4A9B-B55A-B3ADDDC2913F}" type="datetimeFigureOut">
              <a:rPr lang="en-GB" smtClean="0"/>
              <a:t>17/02/2025</a:t>
            </a:fld>
            <a:endParaRPr lang="en-GB"/>
          </a:p>
        </p:txBody>
      </p:sp>
      <p:sp>
        <p:nvSpPr>
          <p:cNvPr id="5" name="Footer Placeholder 4">
            <a:extLst>
              <a:ext uri="{FF2B5EF4-FFF2-40B4-BE49-F238E27FC236}">
                <a16:creationId xmlns:a16="http://schemas.microsoft.com/office/drawing/2014/main" id="{02F01DCB-022B-4E16-83B3-D5278198FD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4D65ED3-27CC-4231-B77A-20014D0360C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0ADA68-3E98-4343-96AE-F47A33986456}" type="slidenum">
              <a:rPr lang="en-GB" smtClean="0"/>
              <a:t>‹#›</a:t>
            </a:fld>
            <a:endParaRPr lang="en-GB"/>
          </a:p>
        </p:txBody>
      </p:sp>
    </p:spTree>
    <p:extLst>
      <p:ext uri="{BB962C8B-B14F-4D97-AF65-F5344CB8AC3E}">
        <p14:creationId xmlns:p14="http://schemas.microsoft.com/office/powerpoint/2010/main" val="3900537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jp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20.jpg"/><Relationship Id="rId4" Type="http://schemas.openxmlformats.org/officeDocument/2006/relationships/image" Target="../media/image19.jpg"/></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 name="Picture 35">
            <a:extLst>
              <a:ext uri="{FF2B5EF4-FFF2-40B4-BE49-F238E27FC236}">
                <a16:creationId xmlns:a16="http://schemas.microsoft.com/office/drawing/2014/main" id="{7144DA1A-5E25-46D8-AE0A-33C13A0EFD6B}"/>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37" name="Rectangle 36">
            <a:extLst>
              <a:ext uri="{FF2B5EF4-FFF2-40B4-BE49-F238E27FC236}">
                <a16:creationId xmlns:a16="http://schemas.microsoft.com/office/drawing/2014/main" id="{62DF5779-FBBC-4D1E-9AAD-44547B79C444}"/>
              </a:ext>
            </a:extLst>
          </p:cNvPr>
          <p:cNvSpPr/>
          <p:nvPr/>
        </p:nvSpPr>
        <p:spPr>
          <a:xfrm>
            <a:off x="-2" y="-355143"/>
            <a:ext cx="12192001" cy="7299514"/>
          </a:xfrm>
          <a:prstGeom prst="rect">
            <a:avLst/>
          </a:prstGeom>
          <a:solidFill>
            <a:schemeClr val="accent1">
              <a:alpha val="66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38" name="Group 37">
            <a:extLst>
              <a:ext uri="{FF2B5EF4-FFF2-40B4-BE49-F238E27FC236}">
                <a16:creationId xmlns:a16="http://schemas.microsoft.com/office/drawing/2014/main" id="{BCDEFE2C-D266-405D-B68A-FC35CE3A9C78}"/>
              </a:ext>
            </a:extLst>
          </p:cNvPr>
          <p:cNvGrpSpPr/>
          <p:nvPr/>
        </p:nvGrpSpPr>
        <p:grpSpPr>
          <a:xfrm>
            <a:off x="1472781" y="1116943"/>
            <a:ext cx="8796270" cy="3618510"/>
            <a:chOff x="1697864" y="1145078"/>
            <a:chExt cx="8796270" cy="3618510"/>
          </a:xfrm>
        </p:grpSpPr>
        <p:sp>
          <p:nvSpPr>
            <p:cNvPr id="4" name="Rectangle 3">
              <a:extLst>
                <a:ext uri="{FF2B5EF4-FFF2-40B4-BE49-F238E27FC236}">
                  <a16:creationId xmlns:a16="http://schemas.microsoft.com/office/drawing/2014/main" id="{C7F72B7A-5414-4CEB-8CE2-03E8615CAE3C}"/>
                </a:ext>
              </a:extLst>
            </p:cNvPr>
            <p:cNvSpPr/>
            <p:nvPr/>
          </p:nvSpPr>
          <p:spPr>
            <a:xfrm>
              <a:off x="1697864" y="1145078"/>
              <a:ext cx="8288461" cy="1323439"/>
            </a:xfrm>
            <a:prstGeom prst="rect">
              <a:avLst/>
            </a:prstGeom>
          </p:spPr>
          <p:txBody>
            <a:bodyPr wrap="square">
              <a:spAutoFit/>
            </a:bodyPr>
            <a:lstStyle/>
            <a:p>
              <a:pPr algn="ctr"/>
              <a:r>
                <a:rPr lang="en-GB" sz="4000" b="1" dirty="0">
                  <a:solidFill>
                    <a:schemeClr val="bg1"/>
                  </a:solidFill>
                  <a:latin typeface="Satoshi Black" pitchFamily="50" charset="0"/>
                </a:rPr>
                <a:t>Design Of An Interactive Learning Software </a:t>
              </a:r>
            </a:p>
          </p:txBody>
        </p:sp>
        <p:sp>
          <p:nvSpPr>
            <p:cNvPr id="5" name="Rectangle 4">
              <a:extLst>
                <a:ext uri="{FF2B5EF4-FFF2-40B4-BE49-F238E27FC236}">
                  <a16:creationId xmlns:a16="http://schemas.microsoft.com/office/drawing/2014/main" id="{DF59CEC9-8248-4A8F-8B48-69EA5ABF7EF6}"/>
                </a:ext>
              </a:extLst>
            </p:cNvPr>
            <p:cNvSpPr/>
            <p:nvPr/>
          </p:nvSpPr>
          <p:spPr>
            <a:xfrm>
              <a:off x="4806133" y="4240368"/>
              <a:ext cx="2579733" cy="523220"/>
            </a:xfrm>
            <a:prstGeom prst="rect">
              <a:avLst/>
            </a:prstGeom>
          </p:spPr>
          <p:txBody>
            <a:bodyPr wrap="square">
              <a:spAutoFit/>
            </a:bodyPr>
            <a:lstStyle/>
            <a:p>
              <a:pPr algn="ctr"/>
              <a:r>
                <a:rPr lang="en-GB" sz="2800" b="1" dirty="0">
                  <a:solidFill>
                    <a:schemeClr val="bg1"/>
                  </a:solidFill>
                </a:rPr>
                <a:t>GROUP 1</a:t>
              </a:r>
            </a:p>
          </p:txBody>
        </p:sp>
        <p:cxnSp>
          <p:nvCxnSpPr>
            <p:cNvPr id="7" name="Straight Connector 6">
              <a:extLst>
                <a:ext uri="{FF2B5EF4-FFF2-40B4-BE49-F238E27FC236}">
                  <a16:creationId xmlns:a16="http://schemas.microsoft.com/office/drawing/2014/main" id="{1D0C56F1-C68C-42E9-9C49-40780F4BE6FC}"/>
                </a:ext>
              </a:extLst>
            </p:cNvPr>
            <p:cNvCxnSpPr/>
            <p:nvPr/>
          </p:nvCxnSpPr>
          <p:spPr>
            <a:xfrm>
              <a:off x="1697864" y="3322749"/>
              <a:ext cx="8796270" cy="0"/>
            </a:xfrm>
            <a:prstGeom prst="line">
              <a:avLst/>
            </a:prstGeom>
            <a:ln w="38100">
              <a:solidFill>
                <a:schemeClr val="bg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8" name="Oval 7">
              <a:extLst>
                <a:ext uri="{FF2B5EF4-FFF2-40B4-BE49-F238E27FC236}">
                  <a16:creationId xmlns:a16="http://schemas.microsoft.com/office/drawing/2014/main" id="{C591A32A-51DE-46C3-A9FA-67A2084075A2}"/>
                </a:ext>
              </a:extLst>
            </p:cNvPr>
            <p:cNvSpPr/>
            <p:nvPr/>
          </p:nvSpPr>
          <p:spPr>
            <a:xfrm>
              <a:off x="5982235" y="3201407"/>
              <a:ext cx="227528" cy="21894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24650759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Pilot Study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2" y="1954887"/>
            <a:ext cx="10319776" cy="3729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lgn="just">
              <a:lnSpc>
                <a:spcPct val="150000"/>
              </a:lnSpc>
            </a:pPr>
            <a:r>
              <a:rPr lang="en-GB" sz="2000" b="1" dirty="0"/>
              <a:t>Pilot Findings:</a:t>
            </a:r>
            <a:r>
              <a:rPr lang="en-GB" sz="2000" dirty="0"/>
              <a:t> </a:t>
            </a:r>
          </a:p>
          <a:p>
            <a:pPr lvl="1" algn="just">
              <a:lnSpc>
                <a:spcPct val="150000"/>
              </a:lnSpc>
            </a:pPr>
            <a:r>
              <a:rPr lang="en-GB" sz="2000" dirty="0"/>
              <a:t>Early feedback revealed that learners crave a balance between content delivery and interactive elements. This insight led us to incorporate more dynamic features like interactive quizzes and live feedback sessions into our design concept.</a:t>
            </a:r>
          </a:p>
          <a:p>
            <a:pPr lvl="1" algn="just">
              <a:lnSpc>
                <a:spcPct val="150000"/>
              </a:lnSpc>
            </a:pPr>
            <a:r>
              <a:rPr lang="en-GB" sz="2000" b="1" dirty="0"/>
              <a:t>Impact:</a:t>
            </a:r>
            <a:r>
              <a:rPr lang="en-GB" sz="2000" dirty="0"/>
              <a:t> </a:t>
            </a:r>
          </a:p>
          <a:p>
            <a:pPr lvl="1" algn="just">
              <a:lnSpc>
                <a:spcPct val="150000"/>
              </a:lnSpc>
            </a:pPr>
            <a:r>
              <a:rPr lang="en-GB" sz="2000" dirty="0"/>
              <a:t>The pilot study validated our approach and prompted adjustments in our data collection instruments to better capture specifics related to interactive learning experiences.</a:t>
            </a:r>
          </a:p>
        </p:txBody>
      </p:sp>
    </p:spTree>
    <p:extLst>
      <p:ext uri="{BB962C8B-B14F-4D97-AF65-F5344CB8AC3E}">
        <p14:creationId xmlns:p14="http://schemas.microsoft.com/office/powerpoint/2010/main" val="1913079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Main Field Exploratory Study</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1654053"/>
            <a:ext cx="10319776" cy="4612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lgn="just">
              <a:lnSpc>
                <a:spcPct val="150000"/>
              </a:lnSpc>
            </a:pPr>
            <a:r>
              <a:rPr lang="en-GB" b="1" dirty="0"/>
              <a:t>Participants:</a:t>
            </a:r>
            <a:r>
              <a:rPr lang="en-GB" dirty="0"/>
              <a:t> We expanded our study to include 30 participants from Dominion University, spread across two faculties in the institution. The demographic comprised 17 males and 13 females, with an average age of 18 years. All participants were active users of digital educational platforms with an average of 3 years’ experience in using technology for learning.</a:t>
            </a:r>
          </a:p>
          <a:p>
            <a:pPr lvl="1" algn="just">
              <a:lnSpc>
                <a:spcPct val="150000"/>
              </a:lnSpc>
            </a:pPr>
            <a:r>
              <a:rPr lang="en-GB" b="1" dirty="0"/>
              <a:t>Recruitment &amp; Compensation:</a:t>
            </a:r>
            <a:r>
              <a:rPr lang="en-GB" dirty="0"/>
              <a:t> Participants were recruited through purposive sampling, ensuring a mix of students and educators. We were unable to compensate them with tangible gifts, but we thanked and appreciated their cooperation.</a:t>
            </a:r>
          </a:p>
          <a:p>
            <a:pPr lvl="1" algn="just">
              <a:lnSpc>
                <a:spcPct val="150000"/>
              </a:lnSpc>
            </a:pPr>
            <a:r>
              <a:rPr lang="en-GB" b="1" dirty="0"/>
              <a:t>Data Collection Tools:</a:t>
            </a:r>
            <a:r>
              <a:rPr lang="en-GB" dirty="0"/>
              <a:t> We utilized:</a:t>
            </a:r>
          </a:p>
          <a:p>
            <a:pPr marL="800100" lvl="1" indent="-342900" algn="just">
              <a:lnSpc>
                <a:spcPct val="150000"/>
              </a:lnSpc>
              <a:buFont typeface="Arial" panose="020B0604020202020204" pitchFamily="34" charset="0"/>
              <a:buChar char="•"/>
            </a:pPr>
            <a:r>
              <a:rPr lang="en-GB" dirty="0"/>
              <a:t>Jotters for interviews.</a:t>
            </a:r>
          </a:p>
          <a:p>
            <a:pPr marL="800100" lvl="1" indent="-342900" algn="just">
              <a:lnSpc>
                <a:spcPct val="150000"/>
              </a:lnSpc>
              <a:buFont typeface="Arial" panose="020B0604020202020204" pitchFamily="34" charset="0"/>
              <a:buChar char="•"/>
            </a:pPr>
            <a:r>
              <a:rPr lang="en-GB" dirty="0"/>
              <a:t>Online survey tools notably Google Forms for questionnaires.</a:t>
            </a:r>
          </a:p>
          <a:p>
            <a:pPr marL="800100" lvl="1" indent="-342900" algn="just">
              <a:lnSpc>
                <a:spcPct val="150000"/>
              </a:lnSpc>
              <a:buFont typeface="Arial" panose="020B0604020202020204" pitchFamily="34" charset="0"/>
              <a:buChar char="•"/>
            </a:pPr>
            <a:r>
              <a:rPr lang="en-GB" dirty="0"/>
              <a:t>Observations were documented on paper and shared among members.</a:t>
            </a:r>
          </a:p>
        </p:txBody>
      </p:sp>
    </p:spTree>
    <p:extLst>
      <p:ext uri="{BB962C8B-B14F-4D97-AF65-F5344CB8AC3E}">
        <p14:creationId xmlns:p14="http://schemas.microsoft.com/office/powerpoint/2010/main" val="38556678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239697" y="688979"/>
            <a:ext cx="5712607" cy="461665"/>
          </a:xfrm>
          <a:prstGeom prst="rect">
            <a:avLst/>
          </a:prstGeom>
        </p:spPr>
        <p:txBody>
          <a:bodyPr wrap="square">
            <a:spAutoFit/>
          </a:bodyPr>
          <a:lstStyle/>
          <a:p>
            <a:pPr algn="ctr"/>
            <a:r>
              <a:rPr lang="en-GB" sz="2400" b="1" dirty="0"/>
              <a:t>Analysis of other web-based platforms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1819894"/>
            <a:ext cx="10319776" cy="40511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nSpc>
                <a:spcPct val="120000"/>
              </a:lnSpc>
              <a:buFont typeface="+mj-lt"/>
              <a:buAutoNum type="arabicPeriod"/>
            </a:pPr>
            <a:r>
              <a:rPr lang="en-GB" b="1" dirty="0"/>
              <a:t>Khan, A. and Zhao, L. (2021) ‘An Interactive Web App for Adaptive Learning: A Case Study’, Journal of Educational Technology &amp; Society, 24(1).</a:t>
            </a:r>
          </a:p>
          <a:p>
            <a:pPr marL="640080" lvl="0" indent="-285750">
              <a:lnSpc>
                <a:spcPct val="120000"/>
              </a:lnSpc>
              <a:buFont typeface="Arial" panose="020B0604020202020204" pitchFamily="34" charset="0"/>
              <a:buChar char="•"/>
            </a:pPr>
            <a:r>
              <a:rPr lang="en-GB" dirty="0"/>
              <a:t>Strength: Offers a detailed case study with empirical data showing improved learning outcomes through adaptive features and user engagement.</a:t>
            </a:r>
          </a:p>
          <a:p>
            <a:pPr marL="640080" lvl="0" indent="-285750">
              <a:lnSpc>
                <a:spcPct val="120000"/>
              </a:lnSpc>
              <a:buFont typeface="Arial" panose="020B0604020202020204" pitchFamily="34" charset="0"/>
              <a:buChar char="•"/>
            </a:pPr>
            <a:r>
              <a:rPr lang="en-GB" dirty="0"/>
              <a:t>Weakness: The relatively small sample size may limit the generalizability of the findings to wider educational settings.</a:t>
            </a:r>
          </a:p>
          <a:p>
            <a:pPr marL="342900" lvl="0" indent="-342900">
              <a:lnSpc>
                <a:spcPct val="120000"/>
              </a:lnSpc>
              <a:buFont typeface="+mj-lt"/>
              <a:buAutoNum type="arabicPeriod" startAt="2"/>
            </a:pPr>
            <a:r>
              <a:rPr lang="en-GB" b="1" dirty="0"/>
              <a:t>Gonzalez, M., Li, H. and Brown, E. (2022) ‘User-</a:t>
            </a:r>
            <a:r>
              <a:rPr lang="en-GB" b="1" dirty="0" err="1"/>
              <a:t>Centered</a:t>
            </a:r>
            <a:r>
              <a:rPr lang="en-GB" b="1" dirty="0"/>
              <a:t> Design of a Learning Web App: Iterative Prototyping and Evaluation’, British Journal of Educational Technology, 53(2).</a:t>
            </a:r>
          </a:p>
          <a:p>
            <a:pPr marL="640080" lvl="0" indent="-285750">
              <a:lnSpc>
                <a:spcPct val="120000"/>
              </a:lnSpc>
              <a:buFont typeface="Arial" panose="020B0604020202020204" pitchFamily="34" charset="0"/>
              <a:buChar char="•"/>
            </a:pPr>
            <a:r>
              <a:rPr lang="en-GB" dirty="0"/>
              <a:t>Strength: Emphasizes an iterative prototyping process backed by multiple rounds of user testing and feedback, ensuring a robust user-</a:t>
            </a:r>
            <a:r>
              <a:rPr lang="en-GB" dirty="0" err="1"/>
              <a:t>centered</a:t>
            </a:r>
            <a:r>
              <a:rPr lang="en-GB" dirty="0"/>
              <a:t> design approach.</a:t>
            </a:r>
          </a:p>
          <a:p>
            <a:pPr marL="640080" lvl="0" indent="-285750">
              <a:lnSpc>
                <a:spcPct val="120000"/>
              </a:lnSpc>
              <a:buFont typeface="Arial" panose="020B0604020202020204" pitchFamily="34" charset="0"/>
              <a:buChar char="•"/>
            </a:pPr>
            <a:r>
              <a:rPr lang="en-GB" dirty="0"/>
              <a:t>Weakness: While usability is thoroughly addressed, the study offers limited insights into the long-term impact on learning outcomes.</a:t>
            </a:r>
          </a:p>
        </p:txBody>
      </p:sp>
    </p:spTree>
    <p:extLst>
      <p:ext uri="{BB962C8B-B14F-4D97-AF65-F5344CB8AC3E}">
        <p14:creationId xmlns:p14="http://schemas.microsoft.com/office/powerpoint/2010/main" val="33465451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14069"/>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 name="Rectangle 7">
            <a:extLst>
              <a:ext uri="{FF2B5EF4-FFF2-40B4-BE49-F238E27FC236}">
                <a16:creationId xmlns:a16="http://schemas.microsoft.com/office/drawing/2014/main" id="{6B39EBD2-89B6-4CDB-86C9-4A8FA7B604B5}"/>
              </a:ext>
            </a:extLst>
          </p:cNvPr>
          <p:cNvSpPr/>
          <p:nvPr/>
        </p:nvSpPr>
        <p:spPr>
          <a:xfrm>
            <a:off x="2520180" y="688979"/>
            <a:ext cx="7151640" cy="461665"/>
          </a:xfrm>
          <a:prstGeom prst="rect">
            <a:avLst/>
          </a:prstGeom>
        </p:spPr>
        <p:txBody>
          <a:bodyPr wrap="square">
            <a:spAutoFit/>
          </a:bodyPr>
          <a:lstStyle/>
          <a:p>
            <a:pPr algn="ctr"/>
            <a:r>
              <a:rPr lang="en-GB" sz="2400" b="1" dirty="0"/>
              <a:t>Analysis of other web-based platforms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1588584"/>
            <a:ext cx="10319776" cy="50483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nSpc>
                <a:spcPct val="120000"/>
              </a:lnSpc>
              <a:buFont typeface="+mj-lt"/>
              <a:buAutoNum type="arabicPeriod" startAt="3"/>
            </a:pPr>
            <a:r>
              <a:rPr lang="en-GB" b="1" dirty="0"/>
              <a:t>Lee, K. and Martin, S. (2022) ‘Integration of Gamification in Learning Web Applications: Effects on Student Motivation and Performance’, Educational Technology Research and Development, 70(3).</a:t>
            </a:r>
          </a:p>
          <a:p>
            <a:pPr marL="640080" lvl="0" indent="-285750">
              <a:lnSpc>
                <a:spcPct val="120000"/>
              </a:lnSpc>
              <a:buFont typeface="Arial" panose="020B0604020202020204" pitchFamily="34" charset="0"/>
              <a:buChar char="•"/>
            </a:pPr>
            <a:r>
              <a:rPr lang="en-GB" dirty="0"/>
              <a:t>Strength: Investigates the impact of gamification on student motivation and performance, providing clear evidence of enhanced engagement through interactive features.</a:t>
            </a:r>
          </a:p>
          <a:p>
            <a:pPr marL="640080" lvl="0" indent="-285750">
              <a:lnSpc>
                <a:spcPct val="120000"/>
              </a:lnSpc>
              <a:buFont typeface="Arial" panose="020B0604020202020204" pitchFamily="34" charset="0"/>
              <a:buChar char="•"/>
            </a:pPr>
            <a:r>
              <a:rPr lang="en-GB" dirty="0"/>
              <a:t>Weakness: The study’s focus on quantitative measures leaves less room for understanding the nuanced, qualitative aspects of user experience and long-term retention.</a:t>
            </a:r>
          </a:p>
          <a:p>
            <a:pPr marL="342900" lvl="0" indent="-342900">
              <a:lnSpc>
                <a:spcPct val="120000"/>
              </a:lnSpc>
              <a:buFont typeface="+mj-lt"/>
              <a:buAutoNum type="arabicPeriod" startAt="4"/>
            </a:pPr>
            <a:r>
              <a:rPr lang="en-GB" b="1" dirty="0"/>
              <a:t>Garcia, R., Thompson, D. and Martinez, J. (2023) ‘Scalable Architecture for Interactive Learning Web Apps: Implementation and Case Analysis’, Journal of Computer Assisted Learning, 39(1).</a:t>
            </a:r>
          </a:p>
          <a:p>
            <a:pPr marL="640080" lvl="0" indent="-285750">
              <a:lnSpc>
                <a:spcPct val="120000"/>
              </a:lnSpc>
              <a:buFont typeface="Arial" panose="020B0604020202020204" pitchFamily="34" charset="0"/>
              <a:buChar char="•"/>
            </a:pPr>
            <a:r>
              <a:rPr lang="en-GB" dirty="0"/>
              <a:t>Strength: Provides robust technical insights into developing scalable and high-performing architectures for learning web apps, backed by detailed case analysis and performance metrics.</a:t>
            </a:r>
          </a:p>
          <a:p>
            <a:pPr marL="640080" lvl="0" indent="-285750">
              <a:lnSpc>
                <a:spcPct val="120000"/>
              </a:lnSpc>
              <a:buFont typeface="Arial" panose="020B0604020202020204" pitchFamily="34" charset="0"/>
              <a:buChar char="•"/>
            </a:pPr>
            <a:r>
              <a:rPr lang="en-GB" dirty="0"/>
              <a:t>Weakness: With a primary focus on technical scalability, the article gives limited attention to pedagogical outcomes and in-depth user experience evaluations.</a:t>
            </a:r>
          </a:p>
        </p:txBody>
      </p:sp>
    </p:spTree>
    <p:extLst>
      <p:ext uri="{BB962C8B-B14F-4D97-AF65-F5344CB8AC3E}">
        <p14:creationId xmlns:p14="http://schemas.microsoft.com/office/powerpoint/2010/main" val="3270488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Analysis of Responses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 name="Rectangle 2">
            <a:extLst>
              <a:ext uri="{FF2B5EF4-FFF2-40B4-BE49-F238E27FC236}">
                <a16:creationId xmlns:a16="http://schemas.microsoft.com/office/drawing/2014/main" id="{B2CF088F-7194-45AA-B8F8-50B54D1C5885}"/>
              </a:ext>
            </a:extLst>
          </p:cNvPr>
          <p:cNvSpPr/>
          <p:nvPr/>
        </p:nvSpPr>
        <p:spPr>
          <a:xfrm>
            <a:off x="1500621" y="1627161"/>
            <a:ext cx="5065041" cy="497700"/>
          </a:xfrm>
          <a:prstGeom prst="rect">
            <a:avLst/>
          </a:prstGeom>
        </p:spPr>
        <p:txBody>
          <a:bodyPr wrap="none">
            <a:spAutoFit/>
          </a:bodyPr>
          <a:lstStyle/>
          <a:p>
            <a:pPr lvl="0">
              <a:lnSpc>
                <a:spcPct val="150000"/>
              </a:lnSpc>
            </a:pPr>
            <a:r>
              <a:rPr lang="en-GB" sz="2000" dirty="0"/>
              <a:t>Our analysis uncovered several key insights:</a:t>
            </a:r>
          </a:p>
        </p:txBody>
      </p:sp>
      <p:pic>
        <p:nvPicPr>
          <p:cNvPr id="5" name="Picture 4">
            <a:extLst>
              <a:ext uri="{FF2B5EF4-FFF2-40B4-BE49-F238E27FC236}">
                <a16:creationId xmlns:a16="http://schemas.microsoft.com/office/drawing/2014/main" id="{2AE76B89-A467-47A6-8240-C0525E4094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8741" y="3294403"/>
            <a:ext cx="2344320" cy="1828800"/>
          </a:xfrm>
          <a:prstGeom prst="rect">
            <a:avLst/>
          </a:prstGeom>
        </p:spPr>
      </p:pic>
      <p:pic>
        <p:nvPicPr>
          <p:cNvPr id="19" name="Picture 18">
            <a:extLst>
              <a:ext uri="{FF2B5EF4-FFF2-40B4-BE49-F238E27FC236}">
                <a16:creationId xmlns:a16="http://schemas.microsoft.com/office/drawing/2014/main" id="{98CFB5BE-1098-4CA5-A614-226760737F8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04342" y="3294403"/>
            <a:ext cx="1828800" cy="1828800"/>
          </a:xfrm>
          <a:prstGeom prst="rect">
            <a:avLst/>
          </a:prstGeom>
        </p:spPr>
      </p:pic>
      <p:pic>
        <p:nvPicPr>
          <p:cNvPr id="21" name="Picture 20">
            <a:extLst>
              <a:ext uri="{FF2B5EF4-FFF2-40B4-BE49-F238E27FC236}">
                <a16:creationId xmlns:a16="http://schemas.microsoft.com/office/drawing/2014/main" id="{CE66D9DF-2B54-49AB-A8F2-B186F2AC37E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44860" y="3294403"/>
            <a:ext cx="1828800" cy="1828800"/>
          </a:xfrm>
          <a:prstGeom prst="rect">
            <a:avLst/>
          </a:prstGeom>
        </p:spPr>
      </p:pic>
      <p:sp>
        <p:nvSpPr>
          <p:cNvPr id="26" name="Rectangle 25">
            <a:extLst>
              <a:ext uri="{FF2B5EF4-FFF2-40B4-BE49-F238E27FC236}">
                <a16:creationId xmlns:a16="http://schemas.microsoft.com/office/drawing/2014/main" id="{2DB6683F-265B-421D-B46B-7086FE99E526}"/>
              </a:ext>
            </a:extLst>
          </p:cNvPr>
          <p:cNvSpPr/>
          <p:nvPr/>
        </p:nvSpPr>
        <p:spPr>
          <a:xfrm>
            <a:off x="2613540" y="5416839"/>
            <a:ext cx="1010405" cy="369332"/>
          </a:xfrm>
          <a:prstGeom prst="rect">
            <a:avLst/>
          </a:prstGeom>
        </p:spPr>
        <p:txBody>
          <a:bodyPr wrap="none">
            <a:spAutoFit/>
          </a:bodyPr>
          <a:lstStyle/>
          <a:p>
            <a:r>
              <a:rPr lang="en-GB" b="1" dirty="0"/>
              <a:t>Quizzes</a:t>
            </a:r>
          </a:p>
        </p:txBody>
      </p:sp>
      <p:sp>
        <p:nvSpPr>
          <p:cNvPr id="27" name="Rectangle 26">
            <a:extLst>
              <a:ext uri="{FF2B5EF4-FFF2-40B4-BE49-F238E27FC236}">
                <a16:creationId xmlns:a16="http://schemas.microsoft.com/office/drawing/2014/main" id="{9CD108E9-B182-42E7-9A56-B95D3C5E5157}"/>
              </a:ext>
            </a:extLst>
          </p:cNvPr>
          <p:cNvSpPr/>
          <p:nvPr/>
        </p:nvSpPr>
        <p:spPr>
          <a:xfrm>
            <a:off x="4945072" y="5391549"/>
            <a:ext cx="2311658" cy="369332"/>
          </a:xfrm>
          <a:prstGeom prst="rect">
            <a:avLst/>
          </a:prstGeom>
        </p:spPr>
        <p:txBody>
          <a:bodyPr wrap="none">
            <a:spAutoFit/>
          </a:bodyPr>
          <a:lstStyle/>
          <a:p>
            <a:r>
              <a:rPr lang="en-GB" b="1" dirty="0"/>
              <a:t>Real-time Feedback</a:t>
            </a:r>
          </a:p>
        </p:txBody>
      </p:sp>
      <p:sp>
        <p:nvSpPr>
          <p:cNvPr id="30" name="Rectangle 29">
            <a:extLst>
              <a:ext uri="{FF2B5EF4-FFF2-40B4-BE49-F238E27FC236}">
                <a16:creationId xmlns:a16="http://schemas.microsoft.com/office/drawing/2014/main" id="{7DF910AE-EAB6-4879-8C36-90C98D64FF42}"/>
              </a:ext>
            </a:extLst>
          </p:cNvPr>
          <p:cNvSpPr/>
          <p:nvPr/>
        </p:nvSpPr>
        <p:spPr>
          <a:xfrm>
            <a:off x="8152038" y="5416839"/>
            <a:ext cx="2414444" cy="369332"/>
          </a:xfrm>
          <a:prstGeom prst="rect">
            <a:avLst/>
          </a:prstGeom>
        </p:spPr>
        <p:txBody>
          <a:bodyPr wrap="none">
            <a:spAutoFit/>
          </a:bodyPr>
          <a:lstStyle/>
          <a:p>
            <a:r>
              <a:rPr lang="en-GB" b="1" dirty="0"/>
              <a:t>Multimedia Elements</a:t>
            </a:r>
          </a:p>
        </p:txBody>
      </p:sp>
      <p:sp>
        <p:nvSpPr>
          <p:cNvPr id="31" name="Rectangle 30">
            <a:extLst>
              <a:ext uri="{FF2B5EF4-FFF2-40B4-BE49-F238E27FC236}">
                <a16:creationId xmlns:a16="http://schemas.microsoft.com/office/drawing/2014/main" id="{17A3CFCD-DB64-4329-B6AE-16D5551F778B}"/>
              </a:ext>
            </a:extLst>
          </p:cNvPr>
          <p:cNvSpPr/>
          <p:nvPr/>
        </p:nvSpPr>
        <p:spPr>
          <a:xfrm>
            <a:off x="1500621" y="2503067"/>
            <a:ext cx="2857129" cy="400110"/>
          </a:xfrm>
          <a:prstGeom prst="rect">
            <a:avLst/>
          </a:prstGeom>
        </p:spPr>
        <p:txBody>
          <a:bodyPr wrap="none">
            <a:spAutoFit/>
          </a:bodyPr>
          <a:lstStyle/>
          <a:p>
            <a:r>
              <a:rPr lang="en-GB" sz="2000" b="1" dirty="0"/>
              <a:t>1. Engagement Drivers</a:t>
            </a:r>
            <a:endParaRPr lang="en-GB" sz="2000" dirty="0"/>
          </a:p>
        </p:txBody>
      </p:sp>
      <p:grpSp>
        <p:nvGrpSpPr>
          <p:cNvPr id="39" name="Group 38">
            <a:extLst>
              <a:ext uri="{FF2B5EF4-FFF2-40B4-BE49-F238E27FC236}">
                <a16:creationId xmlns:a16="http://schemas.microsoft.com/office/drawing/2014/main" id="{46B995BD-93A2-442D-81E2-EDF09B0BE4BA}"/>
              </a:ext>
            </a:extLst>
          </p:cNvPr>
          <p:cNvGrpSpPr/>
          <p:nvPr/>
        </p:nvGrpSpPr>
        <p:grpSpPr>
          <a:xfrm>
            <a:off x="2918204" y="5991770"/>
            <a:ext cx="401075" cy="401075"/>
            <a:chOff x="2918204" y="5991770"/>
            <a:chExt cx="401075" cy="401075"/>
          </a:xfrm>
        </p:grpSpPr>
        <p:sp>
          <p:nvSpPr>
            <p:cNvPr id="38" name="Oval 37">
              <a:extLst>
                <a:ext uri="{FF2B5EF4-FFF2-40B4-BE49-F238E27FC236}">
                  <a16:creationId xmlns:a16="http://schemas.microsoft.com/office/drawing/2014/main" id="{CA61E370-B683-4598-8DBD-B8B848AC1D8D}"/>
                </a:ext>
              </a:extLst>
            </p:cNvPr>
            <p:cNvSpPr/>
            <p:nvPr/>
          </p:nvSpPr>
          <p:spPr>
            <a:xfrm>
              <a:off x="2918204" y="5991770"/>
              <a:ext cx="401075" cy="4010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Rectangle 36">
              <a:extLst>
                <a:ext uri="{FF2B5EF4-FFF2-40B4-BE49-F238E27FC236}">
                  <a16:creationId xmlns:a16="http://schemas.microsoft.com/office/drawing/2014/main" id="{93253129-C25D-4D32-A5CA-C5BC18593D0B}"/>
                </a:ext>
              </a:extLst>
            </p:cNvPr>
            <p:cNvSpPr/>
            <p:nvPr/>
          </p:nvSpPr>
          <p:spPr>
            <a:xfrm>
              <a:off x="3024498" y="5991897"/>
              <a:ext cx="242374" cy="369332"/>
            </a:xfrm>
            <a:prstGeom prst="rect">
              <a:avLst/>
            </a:prstGeom>
          </p:spPr>
          <p:txBody>
            <a:bodyPr wrap="none">
              <a:spAutoFit/>
            </a:bodyPr>
            <a:lstStyle/>
            <a:p>
              <a:r>
                <a:rPr lang="en-GB" b="1" dirty="0" err="1">
                  <a:solidFill>
                    <a:schemeClr val="bg1"/>
                  </a:solidFill>
                </a:rPr>
                <a:t>i</a:t>
              </a:r>
              <a:endParaRPr lang="en-GB" b="1" dirty="0">
                <a:solidFill>
                  <a:schemeClr val="bg1"/>
                </a:solidFill>
              </a:endParaRPr>
            </a:p>
          </p:txBody>
        </p:sp>
      </p:grpSp>
      <p:grpSp>
        <p:nvGrpSpPr>
          <p:cNvPr id="40" name="Group 39">
            <a:extLst>
              <a:ext uri="{FF2B5EF4-FFF2-40B4-BE49-F238E27FC236}">
                <a16:creationId xmlns:a16="http://schemas.microsoft.com/office/drawing/2014/main" id="{849F8DCE-F614-4C65-AE4D-45FBCA1F90A4}"/>
              </a:ext>
            </a:extLst>
          </p:cNvPr>
          <p:cNvGrpSpPr/>
          <p:nvPr/>
        </p:nvGrpSpPr>
        <p:grpSpPr>
          <a:xfrm>
            <a:off x="5895461" y="6029227"/>
            <a:ext cx="401075" cy="401075"/>
            <a:chOff x="2918204" y="5991770"/>
            <a:chExt cx="401075" cy="401075"/>
          </a:xfrm>
        </p:grpSpPr>
        <p:sp>
          <p:nvSpPr>
            <p:cNvPr id="41" name="Oval 40">
              <a:extLst>
                <a:ext uri="{FF2B5EF4-FFF2-40B4-BE49-F238E27FC236}">
                  <a16:creationId xmlns:a16="http://schemas.microsoft.com/office/drawing/2014/main" id="{EC9CE4E9-9E9F-4B03-924E-EA8B02DDEB2B}"/>
                </a:ext>
              </a:extLst>
            </p:cNvPr>
            <p:cNvSpPr/>
            <p:nvPr/>
          </p:nvSpPr>
          <p:spPr>
            <a:xfrm>
              <a:off x="2918204" y="5991770"/>
              <a:ext cx="401075" cy="4010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ctangle 41">
              <a:extLst>
                <a:ext uri="{FF2B5EF4-FFF2-40B4-BE49-F238E27FC236}">
                  <a16:creationId xmlns:a16="http://schemas.microsoft.com/office/drawing/2014/main" id="{62E9FA49-DEC3-4470-A5A8-0BC79996E07A}"/>
                </a:ext>
              </a:extLst>
            </p:cNvPr>
            <p:cNvSpPr/>
            <p:nvPr/>
          </p:nvSpPr>
          <p:spPr>
            <a:xfrm>
              <a:off x="2989672" y="6007591"/>
              <a:ext cx="300082" cy="369332"/>
            </a:xfrm>
            <a:prstGeom prst="rect">
              <a:avLst/>
            </a:prstGeom>
          </p:spPr>
          <p:txBody>
            <a:bodyPr wrap="none">
              <a:spAutoFit/>
            </a:bodyPr>
            <a:lstStyle/>
            <a:p>
              <a:r>
                <a:rPr lang="en-GB" b="1" dirty="0">
                  <a:solidFill>
                    <a:schemeClr val="bg1"/>
                  </a:solidFill>
                </a:rPr>
                <a:t>ii</a:t>
              </a:r>
            </a:p>
          </p:txBody>
        </p:sp>
      </p:grpSp>
      <p:grpSp>
        <p:nvGrpSpPr>
          <p:cNvPr id="43" name="Group 42">
            <a:extLst>
              <a:ext uri="{FF2B5EF4-FFF2-40B4-BE49-F238E27FC236}">
                <a16:creationId xmlns:a16="http://schemas.microsoft.com/office/drawing/2014/main" id="{6B17A07F-5C79-4C7B-98F6-BC8A22020A72}"/>
              </a:ext>
            </a:extLst>
          </p:cNvPr>
          <p:cNvGrpSpPr/>
          <p:nvPr/>
        </p:nvGrpSpPr>
        <p:grpSpPr>
          <a:xfrm>
            <a:off x="9158722" y="5991769"/>
            <a:ext cx="412352" cy="401075"/>
            <a:chOff x="2918204" y="5991770"/>
            <a:chExt cx="412352" cy="401075"/>
          </a:xfrm>
        </p:grpSpPr>
        <p:sp>
          <p:nvSpPr>
            <p:cNvPr id="44" name="Oval 43">
              <a:extLst>
                <a:ext uri="{FF2B5EF4-FFF2-40B4-BE49-F238E27FC236}">
                  <a16:creationId xmlns:a16="http://schemas.microsoft.com/office/drawing/2014/main" id="{4F37A736-13D9-41F0-847E-352ACA287056}"/>
                </a:ext>
              </a:extLst>
            </p:cNvPr>
            <p:cNvSpPr/>
            <p:nvPr/>
          </p:nvSpPr>
          <p:spPr>
            <a:xfrm>
              <a:off x="2918204" y="5991770"/>
              <a:ext cx="401075" cy="40107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77311086-75E4-438E-B605-4C3862A1554E}"/>
                </a:ext>
              </a:extLst>
            </p:cNvPr>
            <p:cNvSpPr/>
            <p:nvPr/>
          </p:nvSpPr>
          <p:spPr>
            <a:xfrm>
              <a:off x="2972766" y="6022105"/>
              <a:ext cx="357790" cy="369332"/>
            </a:xfrm>
            <a:prstGeom prst="rect">
              <a:avLst/>
            </a:prstGeom>
          </p:spPr>
          <p:txBody>
            <a:bodyPr wrap="none">
              <a:spAutoFit/>
            </a:bodyPr>
            <a:lstStyle/>
            <a:p>
              <a:r>
                <a:rPr lang="en-GB" b="1" dirty="0">
                  <a:solidFill>
                    <a:schemeClr val="bg1"/>
                  </a:solidFill>
                </a:rPr>
                <a:t>iii</a:t>
              </a:r>
            </a:p>
          </p:txBody>
        </p:sp>
      </p:grpSp>
    </p:spTree>
    <p:extLst>
      <p:ext uri="{BB962C8B-B14F-4D97-AF65-F5344CB8AC3E}">
        <p14:creationId xmlns:p14="http://schemas.microsoft.com/office/powerpoint/2010/main" val="41453726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649475" y="688979"/>
            <a:ext cx="4893051" cy="461665"/>
          </a:xfrm>
          <a:prstGeom prst="rect">
            <a:avLst/>
          </a:prstGeom>
        </p:spPr>
        <p:txBody>
          <a:bodyPr wrap="square">
            <a:spAutoFit/>
          </a:bodyPr>
          <a:lstStyle/>
          <a:p>
            <a:pPr algn="ctr"/>
            <a:r>
              <a:rPr lang="en-GB" sz="2400" b="1" dirty="0"/>
              <a:t>Analysis of Responses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7" name="Picture 6">
            <a:extLst>
              <a:ext uri="{FF2B5EF4-FFF2-40B4-BE49-F238E27FC236}">
                <a16:creationId xmlns:a16="http://schemas.microsoft.com/office/drawing/2014/main" id="{F1B5A8EB-BB6F-4912-9EAB-1052D0CE91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6068" y="2635002"/>
            <a:ext cx="2881903" cy="2881903"/>
          </a:xfrm>
          <a:prstGeom prst="rect">
            <a:avLst/>
          </a:prstGeom>
        </p:spPr>
      </p:pic>
      <p:pic>
        <p:nvPicPr>
          <p:cNvPr id="12" name="Picture 11">
            <a:extLst>
              <a:ext uri="{FF2B5EF4-FFF2-40B4-BE49-F238E27FC236}">
                <a16:creationId xmlns:a16="http://schemas.microsoft.com/office/drawing/2014/main" id="{AB742FDD-5170-47FB-8992-513702B390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7865" y="2667049"/>
            <a:ext cx="1600437" cy="1600098"/>
          </a:xfrm>
          <a:prstGeom prst="rect">
            <a:avLst/>
          </a:prstGeom>
        </p:spPr>
      </p:pic>
      <p:pic>
        <p:nvPicPr>
          <p:cNvPr id="14" name="Picture 13">
            <a:extLst>
              <a:ext uri="{FF2B5EF4-FFF2-40B4-BE49-F238E27FC236}">
                <a16:creationId xmlns:a16="http://schemas.microsoft.com/office/drawing/2014/main" id="{9F5BA5C6-DE9F-458A-B941-F2E25C8F58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97865" y="4541231"/>
            <a:ext cx="3271356" cy="1966489"/>
          </a:xfrm>
          <a:prstGeom prst="rect">
            <a:avLst/>
          </a:prstGeom>
        </p:spPr>
      </p:pic>
      <p:sp>
        <p:nvSpPr>
          <p:cNvPr id="31" name="Rectangle 30">
            <a:extLst>
              <a:ext uri="{FF2B5EF4-FFF2-40B4-BE49-F238E27FC236}">
                <a16:creationId xmlns:a16="http://schemas.microsoft.com/office/drawing/2014/main" id="{17A3CFCD-DB64-4329-B6AE-16D5551F778B}"/>
              </a:ext>
            </a:extLst>
          </p:cNvPr>
          <p:cNvSpPr/>
          <p:nvPr/>
        </p:nvSpPr>
        <p:spPr>
          <a:xfrm>
            <a:off x="1515370" y="1709641"/>
            <a:ext cx="3093476" cy="400110"/>
          </a:xfrm>
          <a:prstGeom prst="rect">
            <a:avLst/>
          </a:prstGeom>
        </p:spPr>
        <p:txBody>
          <a:bodyPr wrap="none">
            <a:spAutoFit/>
          </a:bodyPr>
          <a:lstStyle/>
          <a:p>
            <a:r>
              <a:rPr lang="en-GB" sz="2000" b="1" dirty="0"/>
              <a:t>2. Navigation &amp; Usability</a:t>
            </a:r>
            <a:endParaRPr lang="en-GB" sz="2000" dirty="0"/>
          </a:p>
        </p:txBody>
      </p:sp>
      <p:grpSp>
        <p:nvGrpSpPr>
          <p:cNvPr id="20" name="Group 19">
            <a:extLst>
              <a:ext uri="{FF2B5EF4-FFF2-40B4-BE49-F238E27FC236}">
                <a16:creationId xmlns:a16="http://schemas.microsoft.com/office/drawing/2014/main" id="{AED2DCBF-7109-46E9-9E21-0683A76A9455}"/>
              </a:ext>
            </a:extLst>
          </p:cNvPr>
          <p:cNvGrpSpPr/>
          <p:nvPr/>
        </p:nvGrpSpPr>
        <p:grpSpPr>
          <a:xfrm rot="5400000">
            <a:off x="4724398" y="4179898"/>
            <a:ext cx="2743200" cy="174499"/>
            <a:chOff x="4793227" y="1246275"/>
            <a:chExt cx="2743200" cy="174499"/>
          </a:xfrm>
        </p:grpSpPr>
        <p:cxnSp>
          <p:nvCxnSpPr>
            <p:cNvPr id="22" name="Straight Connector 21">
              <a:extLst>
                <a:ext uri="{FF2B5EF4-FFF2-40B4-BE49-F238E27FC236}">
                  <a16:creationId xmlns:a16="http://schemas.microsoft.com/office/drawing/2014/main" id="{CA295076-63F3-45E4-81AD-CD6575539FEE}"/>
                </a:ext>
              </a:extLst>
            </p:cNvPr>
            <p:cNvCxnSpPr>
              <a:cxnSpLocks/>
            </p:cNvCxnSpPr>
            <p:nvPr/>
          </p:nvCxnSpPr>
          <p:spPr>
            <a:xfrm>
              <a:off x="4793227" y="1333524"/>
              <a:ext cx="2743200" cy="0"/>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B09741D0-CFE1-47AB-92FC-3A55438BF147}"/>
                </a:ext>
              </a:extLst>
            </p:cNvPr>
            <p:cNvSpPr/>
            <p:nvPr/>
          </p:nvSpPr>
          <p:spPr>
            <a:xfrm>
              <a:off x="6028422" y="1246275"/>
              <a:ext cx="181343" cy="1744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9" name="Rectangle 28">
            <a:extLst>
              <a:ext uri="{FF2B5EF4-FFF2-40B4-BE49-F238E27FC236}">
                <a16:creationId xmlns:a16="http://schemas.microsoft.com/office/drawing/2014/main" id="{8946E322-D960-4332-A8EE-C4F386A335EA}"/>
              </a:ext>
            </a:extLst>
          </p:cNvPr>
          <p:cNvSpPr/>
          <p:nvPr/>
        </p:nvSpPr>
        <p:spPr>
          <a:xfrm>
            <a:off x="8183317" y="1709641"/>
            <a:ext cx="2175660" cy="400110"/>
          </a:xfrm>
          <a:prstGeom prst="rect">
            <a:avLst/>
          </a:prstGeom>
        </p:spPr>
        <p:txBody>
          <a:bodyPr wrap="none">
            <a:spAutoFit/>
          </a:bodyPr>
          <a:lstStyle/>
          <a:p>
            <a:r>
              <a:rPr lang="en-GB" sz="2000" b="1" dirty="0"/>
              <a:t>3. Customization</a:t>
            </a:r>
            <a:endParaRPr lang="en-GB" sz="2000" dirty="0"/>
          </a:p>
        </p:txBody>
      </p:sp>
    </p:spTree>
    <p:extLst>
      <p:ext uri="{BB962C8B-B14F-4D97-AF65-F5344CB8AC3E}">
        <p14:creationId xmlns:p14="http://schemas.microsoft.com/office/powerpoint/2010/main" val="23198162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Reflections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3" name="Rectangle 12">
            <a:extLst>
              <a:ext uri="{FF2B5EF4-FFF2-40B4-BE49-F238E27FC236}">
                <a16:creationId xmlns:a16="http://schemas.microsoft.com/office/drawing/2014/main" id="{7DCE33DF-A6D3-466A-954A-4DB6B2609C12}"/>
              </a:ext>
            </a:extLst>
          </p:cNvPr>
          <p:cNvSpPr>
            <a:spLocks noChangeArrowheads="1"/>
          </p:cNvSpPr>
          <p:nvPr/>
        </p:nvSpPr>
        <p:spPr bwMode="auto">
          <a:xfrm>
            <a:off x="1049875" y="2208740"/>
            <a:ext cx="10319776" cy="188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nSpc>
                <a:spcPct val="150000"/>
              </a:lnSpc>
            </a:pPr>
            <a:r>
              <a:rPr lang="en-GB" sz="2000" dirty="0"/>
              <a:t>Our data-gathering process highlighted the necessity of blending traditional educational content with innovative interactive elements. The iterative process—starting from pilot studies to comprehensive field observations—allowed us to refine our design to truly reflect user needs and preferences in an interactive learning environment.</a:t>
            </a:r>
          </a:p>
        </p:txBody>
      </p:sp>
    </p:spTree>
    <p:extLst>
      <p:ext uri="{BB962C8B-B14F-4D97-AF65-F5344CB8AC3E}">
        <p14:creationId xmlns:p14="http://schemas.microsoft.com/office/powerpoint/2010/main" val="61565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649475" y="688979"/>
            <a:ext cx="4893051" cy="461665"/>
          </a:xfrm>
          <a:prstGeom prst="rect">
            <a:avLst/>
          </a:prstGeom>
        </p:spPr>
        <p:txBody>
          <a:bodyPr wrap="square">
            <a:spAutoFit/>
          </a:bodyPr>
          <a:lstStyle/>
          <a:p>
            <a:pPr algn="ctr"/>
            <a:r>
              <a:rPr lang="en-GB" sz="2400" b="1" dirty="0"/>
              <a:t>Conceptual/User Model</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Rectangle 30">
            <a:extLst>
              <a:ext uri="{FF2B5EF4-FFF2-40B4-BE49-F238E27FC236}">
                <a16:creationId xmlns:a16="http://schemas.microsoft.com/office/drawing/2014/main" id="{17A3CFCD-DB64-4329-B6AE-16D5551F778B}"/>
              </a:ext>
            </a:extLst>
          </p:cNvPr>
          <p:cNvSpPr/>
          <p:nvPr/>
        </p:nvSpPr>
        <p:spPr>
          <a:xfrm>
            <a:off x="1515370" y="1709641"/>
            <a:ext cx="1266950" cy="400110"/>
          </a:xfrm>
          <a:prstGeom prst="rect">
            <a:avLst/>
          </a:prstGeom>
        </p:spPr>
        <p:txBody>
          <a:bodyPr wrap="none">
            <a:spAutoFit/>
          </a:bodyPr>
          <a:lstStyle/>
          <a:p>
            <a:r>
              <a:rPr lang="en-GB" sz="2000" b="1" dirty="0"/>
              <a:t>Personas</a:t>
            </a:r>
            <a:endParaRPr lang="en-GB" sz="2000" dirty="0"/>
          </a:p>
        </p:txBody>
      </p:sp>
      <p:grpSp>
        <p:nvGrpSpPr>
          <p:cNvPr id="20" name="Group 19">
            <a:extLst>
              <a:ext uri="{FF2B5EF4-FFF2-40B4-BE49-F238E27FC236}">
                <a16:creationId xmlns:a16="http://schemas.microsoft.com/office/drawing/2014/main" id="{AED2DCBF-7109-46E9-9E21-0683A76A9455}"/>
              </a:ext>
            </a:extLst>
          </p:cNvPr>
          <p:cNvGrpSpPr/>
          <p:nvPr/>
        </p:nvGrpSpPr>
        <p:grpSpPr>
          <a:xfrm rot="5400000">
            <a:off x="2985276" y="3477541"/>
            <a:ext cx="2743200" cy="174499"/>
            <a:chOff x="4793227" y="1246275"/>
            <a:chExt cx="2743200" cy="174499"/>
          </a:xfrm>
        </p:grpSpPr>
        <p:cxnSp>
          <p:nvCxnSpPr>
            <p:cNvPr id="22" name="Straight Connector 21">
              <a:extLst>
                <a:ext uri="{FF2B5EF4-FFF2-40B4-BE49-F238E27FC236}">
                  <a16:creationId xmlns:a16="http://schemas.microsoft.com/office/drawing/2014/main" id="{CA295076-63F3-45E4-81AD-CD6575539FEE}"/>
                </a:ext>
              </a:extLst>
            </p:cNvPr>
            <p:cNvCxnSpPr>
              <a:cxnSpLocks/>
            </p:cNvCxnSpPr>
            <p:nvPr/>
          </p:nvCxnSpPr>
          <p:spPr>
            <a:xfrm>
              <a:off x="4793227" y="1333524"/>
              <a:ext cx="2743200" cy="0"/>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B09741D0-CFE1-47AB-92FC-3A55438BF147}"/>
                </a:ext>
              </a:extLst>
            </p:cNvPr>
            <p:cNvSpPr/>
            <p:nvPr/>
          </p:nvSpPr>
          <p:spPr>
            <a:xfrm>
              <a:off x="6028422" y="1246275"/>
              <a:ext cx="181343" cy="1744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3" name="Picture 2">
            <a:extLst>
              <a:ext uri="{FF2B5EF4-FFF2-40B4-BE49-F238E27FC236}">
                <a16:creationId xmlns:a16="http://schemas.microsoft.com/office/drawing/2014/main" id="{AF552829-B9BB-488E-A6E1-35496B46F3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2594" y="2193190"/>
            <a:ext cx="2286000" cy="2286000"/>
          </a:xfrm>
          <a:prstGeom prst="rect">
            <a:avLst/>
          </a:prstGeom>
        </p:spPr>
      </p:pic>
      <p:pic>
        <p:nvPicPr>
          <p:cNvPr id="5" name="Picture 4">
            <a:extLst>
              <a:ext uri="{FF2B5EF4-FFF2-40B4-BE49-F238E27FC236}">
                <a16:creationId xmlns:a16="http://schemas.microsoft.com/office/drawing/2014/main" id="{FF1387EA-24AB-47B3-9ED9-998FCBB0D95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88284" y="2193190"/>
            <a:ext cx="2286000" cy="2286000"/>
          </a:xfrm>
          <a:prstGeom prst="rect">
            <a:avLst/>
          </a:prstGeom>
        </p:spPr>
      </p:pic>
      <p:pic>
        <p:nvPicPr>
          <p:cNvPr id="9" name="Picture 8">
            <a:extLst>
              <a:ext uri="{FF2B5EF4-FFF2-40B4-BE49-F238E27FC236}">
                <a16:creationId xmlns:a16="http://schemas.microsoft.com/office/drawing/2014/main" id="{4636F063-EDA0-4BE0-A27F-EC194A8B2B9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78114" y="2193190"/>
            <a:ext cx="2286000" cy="2286000"/>
          </a:xfrm>
          <a:prstGeom prst="rect">
            <a:avLst/>
          </a:prstGeom>
        </p:spPr>
      </p:pic>
      <p:grpSp>
        <p:nvGrpSpPr>
          <p:cNvPr id="28" name="Group 27">
            <a:extLst>
              <a:ext uri="{FF2B5EF4-FFF2-40B4-BE49-F238E27FC236}">
                <a16:creationId xmlns:a16="http://schemas.microsoft.com/office/drawing/2014/main" id="{DBF27F45-2DDF-4A0B-934B-0561DB72C7FD}"/>
              </a:ext>
            </a:extLst>
          </p:cNvPr>
          <p:cNvGrpSpPr/>
          <p:nvPr/>
        </p:nvGrpSpPr>
        <p:grpSpPr>
          <a:xfrm rot="5400000">
            <a:off x="6447304" y="3477541"/>
            <a:ext cx="2743200" cy="174499"/>
            <a:chOff x="4793227" y="1246275"/>
            <a:chExt cx="2743200" cy="174499"/>
          </a:xfrm>
        </p:grpSpPr>
        <p:cxnSp>
          <p:nvCxnSpPr>
            <p:cNvPr id="30" name="Straight Connector 29">
              <a:extLst>
                <a:ext uri="{FF2B5EF4-FFF2-40B4-BE49-F238E27FC236}">
                  <a16:creationId xmlns:a16="http://schemas.microsoft.com/office/drawing/2014/main" id="{83DD1AD9-64FD-4161-83E0-1F350E1E5F6F}"/>
                </a:ext>
              </a:extLst>
            </p:cNvPr>
            <p:cNvCxnSpPr>
              <a:cxnSpLocks/>
            </p:cNvCxnSpPr>
            <p:nvPr/>
          </p:nvCxnSpPr>
          <p:spPr>
            <a:xfrm>
              <a:off x="4793227" y="1333524"/>
              <a:ext cx="2743200" cy="0"/>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71B4E0FA-33B6-45BA-B308-8433746E6E01}"/>
                </a:ext>
              </a:extLst>
            </p:cNvPr>
            <p:cNvSpPr/>
            <p:nvPr/>
          </p:nvSpPr>
          <p:spPr>
            <a:xfrm>
              <a:off x="6028422" y="1246275"/>
              <a:ext cx="181343" cy="1744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5" name="Rectangle 34">
            <a:extLst>
              <a:ext uri="{FF2B5EF4-FFF2-40B4-BE49-F238E27FC236}">
                <a16:creationId xmlns:a16="http://schemas.microsoft.com/office/drawing/2014/main" id="{05686D0D-470C-4B8B-9522-BDB21A370799}"/>
              </a:ext>
            </a:extLst>
          </p:cNvPr>
          <p:cNvSpPr/>
          <p:nvPr/>
        </p:nvSpPr>
        <p:spPr>
          <a:xfrm>
            <a:off x="1097628" y="4700021"/>
            <a:ext cx="3046972" cy="1754326"/>
          </a:xfrm>
          <a:prstGeom prst="rect">
            <a:avLst/>
          </a:prstGeom>
        </p:spPr>
        <p:txBody>
          <a:bodyPr wrap="square">
            <a:spAutoFit/>
          </a:bodyPr>
          <a:lstStyle/>
          <a:p>
            <a:pPr lvl="1" algn="just"/>
            <a:r>
              <a:rPr lang="en-GB" b="1" dirty="0"/>
              <a:t>The Motivated Learner</a:t>
            </a:r>
          </a:p>
          <a:p>
            <a:pPr lvl="1" algn="just"/>
            <a:r>
              <a:rPr lang="en-GB" dirty="0"/>
              <a:t>A student who thrives on interactive, gamified learning experiences and values real-time feedback.</a:t>
            </a:r>
          </a:p>
        </p:txBody>
      </p:sp>
      <p:sp>
        <p:nvSpPr>
          <p:cNvPr id="16" name="Rectangle 15">
            <a:extLst>
              <a:ext uri="{FF2B5EF4-FFF2-40B4-BE49-F238E27FC236}">
                <a16:creationId xmlns:a16="http://schemas.microsoft.com/office/drawing/2014/main" id="{B86F2686-4F56-4DF4-99A0-F7689E1A8C91}"/>
              </a:ext>
            </a:extLst>
          </p:cNvPr>
          <p:cNvSpPr/>
          <p:nvPr/>
        </p:nvSpPr>
        <p:spPr>
          <a:xfrm>
            <a:off x="4356056" y="4700021"/>
            <a:ext cx="3359077" cy="1477328"/>
          </a:xfrm>
          <a:prstGeom prst="rect">
            <a:avLst/>
          </a:prstGeom>
        </p:spPr>
        <p:txBody>
          <a:bodyPr wrap="square">
            <a:spAutoFit/>
          </a:bodyPr>
          <a:lstStyle/>
          <a:p>
            <a:pPr lvl="1" algn="just"/>
            <a:r>
              <a:rPr lang="en-GB" b="1" dirty="0"/>
              <a:t>The Traditionalist</a:t>
            </a:r>
          </a:p>
          <a:p>
            <a:pPr lvl="1" algn="just"/>
            <a:r>
              <a:rPr lang="en-GB" dirty="0"/>
              <a:t>A learner who prefers structured content delivery with clear navigation and straightforward layouts.</a:t>
            </a:r>
          </a:p>
        </p:txBody>
      </p:sp>
      <p:sp>
        <p:nvSpPr>
          <p:cNvPr id="19" name="Rectangle 18">
            <a:extLst>
              <a:ext uri="{FF2B5EF4-FFF2-40B4-BE49-F238E27FC236}">
                <a16:creationId xmlns:a16="http://schemas.microsoft.com/office/drawing/2014/main" id="{3B388827-070A-4032-A19C-945AC76B1255}"/>
              </a:ext>
            </a:extLst>
          </p:cNvPr>
          <p:cNvSpPr/>
          <p:nvPr/>
        </p:nvSpPr>
        <p:spPr>
          <a:xfrm>
            <a:off x="8289439" y="4700021"/>
            <a:ext cx="3083691" cy="1477328"/>
          </a:xfrm>
          <a:prstGeom prst="rect">
            <a:avLst/>
          </a:prstGeom>
        </p:spPr>
        <p:txBody>
          <a:bodyPr wrap="square">
            <a:spAutoFit/>
          </a:bodyPr>
          <a:lstStyle/>
          <a:p>
            <a:r>
              <a:rPr lang="en-GB" b="1" dirty="0"/>
              <a:t>The Collaborative Educator</a:t>
            </a:r>
            <a:r>
              <a:rPr lang="en-GB" dirty="0"/>
              <a:t> </a:t>
            </a:r>
          </a:p>
          <a:p>
            <a:r>
              <a:rPr lang="en-GB" dirty="0"/>
              <a:t>An instructor who values tools that facilitate discussion, content sharing, and collaborative learning</a:t>
            </a:r>
          </a:p>
        </p:txBody>
      </p:sp>
    </p:spTree>
    <p:extLst>
      <p:ext uri="{BB962C8B-B14F-4D97-AF65-F5344CB8AC3E}">
        <p14:creationId xmlns:p14="http://schemas.microsoft.com/office/powerpoint/2010/main" val="32576817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649475" y="688979"/>
            <a:ext cx="4893051" cy="461665"/>
          </a:xfrm>
          <a:prstGeom prst="rect">
            <a:avLst/>
          </a:prstGeom>
        </p:spPr>
        <p:txBody>
          <a:bodyPr wrap="square">
            <a:spAutoFit/>
          </a:bodyPr>
          <a:lstStyle/>
          <a:p>
            <a:pPr algn="ctr"/>
            <a:r>
              <a:rPr lang="en-GB" sz="2400" b="1" dirty="0"/>
              <a:t>Conceptual/User Model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Rectangle 30">
            <a:extLst>
              <a:ext uri="{FF2B5EF4-FFF2-40B4-BE49-F238E27FC236}">
                <a16:creationId xmlns:a16="http://schemas.microsoft.com/office/drawing/2014/main" id="{17A3CFCD-DB64-4329-B6AE-16D5551F778B}"/>
              </a:ext>
            </a:extLst>
          </p:cNvPr>
          <p:cNvSpPr/>
          <p:nvPr/>
        </p:nvSpPr>
        <p:spPr>
          <a:xfrm>
            <a:off x="1515370" y="1709641"/>
            <a:ext cx="1599925" cy="400110"/>
          </a:xfrm>
          <a:prstGeom prst="rect">
            <a:avLst/>
          </a:prstGeom>
        </p:spPr>
        <p:txBody>
          <a:bodyPr wrap="none">
            <a:spAutoFit/>
          </a:bodyPr>
          <a:lstStyle/>
          <a:p>
            <a:r>
              <a:rPr lang="en-GB" sz="2000" b="1" dirty="0"/>
              <a:t>Story Board</a:t>
            </a:r>
            <a:endParaRPr lang="en-GB" sz="2000" dirty="0"/>
          </a:p>
        </p:txBody>
      </p:sp>
      <p:sp>
        <p:nvSpPr>
          <p:cNvPr id="35" name="Rectangle 34">
            <a:extLst>
              <a:ext uri="{FF2B5EF4-FFF2-40B4-BE49-F238E27FC236}">
                <a16:creationId xmlns:a16="http://schemas.microsoft.com/office/drawing/2014/main" id="{05686D0D-470C-4B8B-9522-BDB21A370799}"/>
              </a:ext>
            </a:extLst>
          </p:cNvPr>
          <p:cNvSpPr/>
          <p:nvPr/>
        </p:nvSpPr>
        <p:spPr>
          <a:xfrm>
            <a:off x="1635676" y="4700021"/>
            <a:ext cx="2508924" cy="923330"/>
          </a:xfrm>
          <a:prstGeom prst="rect">
            <a:avLst/>
          </a:prstGeom>
        </p:spPr>
        <p:txBody>
          <a:bodyPr wrap="square">
            <a:spAutoFit/>
          </a:bodyPr>
          <a:lstStyle/>
          <a:p>
            <a:pPr marL="0" lvl="1" algn="just"/>
            <a:r>
              <a:rPr lang="en-GB" dirty="0"/>
              <a:t>A user at her computer typing in the web address.</a:t>
            </a:r>
          </a:p>
        </p:txBody>
      </p:sp>
      <p:sp>
        <p:nvSpPr>
          <p:cNvPr id="16" name="Rectangle 15">
            <a:extLst>
              <a:ext uri="{FF2B5EF4-FFF2-40B4-BE49-F238E27FC236}">
                <a16:creationId xmlns:a16="http://schemas.microsoft.com/office/drawing/2014/main" id="{B86F2686-4F56-4DF4-99A0-F7689E1A8C91}"/>
              </a:ext>
            </a:extLst>
          </p:cNvPr>
          <p:cNvSpPr/>
          <p:nvPr/>
        </p:nvSpPr>
        <p:spPr>
          <a:xfrm>
            <a:off x="4988514" y="4700021"/>
            <a:ext cx="2573429" cy="923330"/>
          </a:xfrm>
          <a:prstGeom prst="rect">
            <a:avLst/>
          </a:prstGeom>
        </p:spPr>
        <p:txBody>
          <a:bodyPr wrap="square">
            <a:spAutoFit/>
          </a:bodyPr>
          <a:lstStyle/>
          <a:p>
            <a:pPr marL="0" lvl="1" algn="just"/>
            <a:r>
              <a:rPr lang="en-GB" dirty="0"/>
              <a:t>She either signs up as a first-timer. Or logs in as an existing user.</a:t>
            </a:r>
          </a:p>
        </p:txBody>
      </p:sp>
      <p:pic>
        <p:nvPicPr>
          <p:cNvPr id="14" name="Picture 13">
            <a:extLst>
              <a:ext uri="{FF2B5EF4-FFF2-40B4-BE49-F238E27FC236}">
                <a16:creationId xmlns:a16="http://schemas.microsoft.com/office/drawing/2014/main" id="{F648182C-2A29-459A-AE45-166B264571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8514" y="2274094"/>
            <a:ext cx="2286000" cy="2286000"/>
          </a:xfrm>
          <a:prstGeom prst="rect">
            <a:avLst/>
          </a:prstGeom>
        </p:spPr>
      </p:pic>
      <p:pic>
        <p:nvPicPr>
          <p:cNvPr id="23" name="Picture 22">
            <a:extLst>
              <a:ext uri="{FF2B5EF4-FFF2-40B4-BE49-F238E27FC236}">
                <a16:creationId xmlns:a16="http://schemas.microsoft.com/office/drawing/2014/main" id="{383DD43F-B475-415F-BBFA-3431EDAF248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35676" y="2274094"/>
            <a:ext cx="2286000" cy="2286000"/>
          </a:xfrm>
          <a:prstGeom prst="rect">
            <a:avLst/>
          </a:prstGeom>
        </p:spPr>
      </p:pic>
      <p:pic>
        <p:nvPicPr>
          <p:cNvPr id="1026" name="Picture 2" descr="https://oxforddigital.co.uk/wp-content/uploads/great-website-homepage-design-examples-1920x1080-1-1024x576.png">
            <a:extLst>
              <a:ext uri="{FF2B5EF4-FFF2-40B4-BE49-F238E27FC236}">
                <a16:creationId xmlns:a16="http://schemas.microsoft.com/office/drawing/2014/main" id="{F6EDFA8A-E86D-43C8-8B71-C7F340D2D60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2784" r="19406"/>
          <a:stretch/>
        </p:blipFill>
        <p:spPr bwMode="auto">
          <a:xfrm>
            <a:off x="8590257" y="2476528"/>
            <a:ext cx="2286000" cy="1896290"/>
          </a:xfrm>
          <a:prstGeom prst="rect">
            <a:avLst/>
          </a:prstGeom>
          <a:noFill/>
          <a:extLst>
            <a:ext uri="{909E8E84-426E-40DD-AFC4-6F175D3DCCD1}">
              <a14:hiddenFill xmlns:a14="http://schemas.microsoft.com/office/drawing/2010/main">
                <a:solidFill>
                  <a:srgbClr val="FFFFFF"/>
                </a:solidFill>
              </a14:hiddenFill>
            </a:ext>
          </a:extLst>
        </p:spPr>
      </p:pic>
      <p:sp>
        <p:nvSpPr>
          <p:cNvPr id="33" name="Rectangle 32">
            <a:extLst>
              <a:ext uri="{FF2B5EF4-FFF2-40B4-BE49-F238E27FC236}">
                <a16:creationId xmlns:a16="http://schemas.microsoft.com/office/drawing/2014/main" id="{738B1D6C-5708-4002-A9D9-C236D9C0C01B}"/>
              </a:ext>
            </a:extLst>
          </p:cNvPr>
          <p:cNvSpPr/>
          <p:nvPr/>
        </p:nvSpPr>
        <p:spPr>
          <a:xfrm>
            <a:off x="8542525" y="4700021"/>
            <a:ext cx="2333731" cy="1200329"/>
          </a:xfrm>
          <a:prstGeom prst="rect">
            <a:avLst/>
          </a:prstGeom>
        </p:spPr>
        <p:txBody>
          <a:bodyPr wrap="square">
            <a:spAutoFit/>
          </a:bodyPr>
          <a:lstStyle/>
          <a:p>
            <a:pPr marL="0" lvl="1" algn="just"/>
            <a:r>
              <a:rPr lang="en-GB" dirty="0"/>
              <a:t>She explores the homepage full of several course modules</a:t>
            </a:r>
          </a:p>
        </p:txBody>
      </p:sp>
      <p:cxnSp>
        <p:nvCxnSpPr>
          <p:cNvPr id="46" name="Straight Arrow Connector 45">
            <a:extLst>
              <a:ext uri="{FF2B5EF4-FFF2-40B4-BE49-F238E27FC236}">
                <a16:creationId xmlns:a16="http://schemas.microsoft.com/office/drawing/2014/main" id="{94F6455A-E4C0-46FE-A533-BAB204BA1C08}"/>
              </a:ext>
            </a:extLst>
          </p:cNvPr>
          <p:cNvCxnSpPr>
            <a:cxnSpLocks/>
            <a:stCxn id="23" idx="3"/>
            <a:endCxn id="14" idx="1"/>
          </p:cNvCxnSpPr>
          <p:nvPr/>
        </p:nvCxnSpPr>
        <p:spPr>
          <a:xfrm>
            <a:off x="3921676" y="3417094"/>
            <a:ext cx="1066838"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5B1ACC9-70DC-40D2-A4DD-E16584F6DEBD}"/>
              </a:ext>
            </a:extLst>
          </p:cNvPr>
          <p:cNvCxnSpPr>
            <a:cxnSpLocks/>
          </p:cNvCxnSpPr>
          <p:nvPr/>
        </p:nvCxnSpPr>
        <p:spPr>
          <a:xfrm>
            <a:off x="7274514" y="3417094"/>
            <a:ext cx="1066838"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51" name="Freeform: Shape 50">
            <a:extLst>
              <a:ext uri="{FF2B5EF4-FFF2-40B4-BE49-F238E27FC236}">
                <a16:creationId xmlns:a16="http://schemas.microsoft.com/office/drawing/2014/main" id="{7B9B289F-3716-4D81-AE3F-09E1D8001EB9}"/>
              </a:ext>
            </a:extLst>
          </p:cNvPr>
          <p:cNvSpPr/>
          <p:nvPr/>
        </p:nvSpPr>
        <p:spPr>
          <a:xfrm>
            <a:off x="787791" y="5866228"/>
            <a:ext cx="9439421" cy="956603"/>
          </a:xfrm>
          <a:custGeom>
            <a:avLst/>
            <a:gdLst>
              <a:gd name="connsiteX0" fmla="*/ 8440615 w 8440615"/>
              <a:gd name="connsiteY0" fmla="*/ 0 h 956603"/>
              <a:gd name="connsiteX1" fmla="*/ 8440615 w 8440615"/>
              <a:gd name="connsiteY1" fmla="*/ 393895 h 956603"/>
              <a:gd name="connsiteX2" fmla="*/ 0 w 8440615"/>
              <a:gd name="connsiteY2" fmla="*/ 393895 h 956603"/>
              <a:gd name="connsiteX3" fmla="*/ 0 w 8440615"/>
              <a:gd name="connsiteY3" fmla="*/ 956603 h 956603"/>
            </a:gdLst>
            <a:ahLst/>
            <a:cxnLst>
              <a:cxn ang="0">
                <a:pos x="connsiteX0" y="connsiteY0"/>
              </a:cxn>
              <a:cxn ang="0">
                <a:pos x="connsiteX1" y="connsiteY1"/>
              </a:cxn>
              <a:cxn ang="0">
                <a:pos x="connsiteX2" y="connsiteY2"/>
              </a:cxn>
              <a:cxn ang="0">
                <a:pos x="connsiteX3" y="connsiteY3"/>
              </a:cxn>
            </a:cxnLst>
            <a:rect l="l" t="t" r="r" b="b"/>
            <a:pathLst>
              <a:path w="8440615" h="956603">
                <a:moveTo>
                  <a:pt x="8440615" y="0"/>
                </a:moveTo>
                <a:lnTo>
                  <a:pt x="8440615" y="393895"/>
                </a:lnTo>
                <a:lnTo>
                  <a:pt x="0" y="393895"/>
                </a:lnTo>
                <a:lnTo>
                  <a:pt x="0" y="956603"/>
                </a:lnTo>
              </a:path>
            </a:pathLst>
          </a:custGeom>
          <a:noFill/>
          <a:ln>
            <a:prstDash val="lgDashDot"/>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4483710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649475" y="688979"/>
            <a:ext cx="4893051" cy="461665"/>
          </a:xfrm>
          <a:prstGeom prst="rect">
            <a:avLst/>
          </a:prstGeom>
        </p:spPr>
        <p:txBody>
          <a:bodyPr wrap="square">
            <a:spAutoFit/>
          </a:bodyPr>
          <a:lstStyle/>
          <a:p>
            <a:pPr algn="ctr"/>
            <a:r>
              <a:rPr lang="en-GB" sz="2400" b="1" dirty="0"/>
              <a:t>Conceptual/User Model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Rectangle 30">
            <a:extLst>
              <a:ext uri="{FF2B5EF4-FFF2-40B4-BE49-F238E27FC236}">
                <a16:creationId xmlns:a16="http://schemas.microsoft.com/office/drawing/2014/main" id="{17A3CFCD-DB64-4329-B6AE-16D5551F778B}"/>
              </a:ext>
            </a:extLst>
          </p:cNvPr>
          <p:cNvSpPr/>
          <p:nvPr/>
        </p:nvSpPr>
        <p:spPr>
          <a:xfrm>
            <a:off x="1515370" y="1709641"/>
            <a:ext cx="2466766" cy="400110"/>
          </a:xfrm>
          <a:prstGeom prst="rect">
            <a:avLst/>
          </a:prstGeom>
        </p:spPr>
        <p:txBody>
          <a:bodyPr wrap="none">
            <a:spAutoFit/>
          </a:bodyPr>
          <a:lstStyle/>
          <a:p>
            <a:r>
              <a:rPr lang="en-GB" sz="2000" b="1" dirty="0"/>
              <a:t>Story Board Cont’d</a:t>
            </a:r>
            <a:endParaRPr lang="en-GB" sz="2000" dirty="0"/>
          </a:p>
        </p:txBody>
      </p:sp>
      <p:sp>
        <p:nvSpPr>
          <p:cNvPr id="35" name="Rectangle 34">
            <a:extLst>
              <a:ext uri="{FF2B5EF4-FFF2-40B4-BE49-F238E27FC236}">
                <a16:creationId xmlns:a16="http://schemas.microsoft.com/office/drawing/2014/main" id="{05686D0D-470C-4B8B-9522-BDB21A370799}"/>
              </a:ext>
            </a:extLst>
          </p:cNvPr>
          <p:cNvSpPr/>
          <p:nvPr/>
        </p:nvSpPr>
        <p:spPr>
          <a:xfrm>
            <a:off x="1635676" y="4700021"/>
            <a:ext cx="2508924" cy="923330"/>
          </a:xfrm>
          <a:prstGeom prst="rect">
            <a:avLst/>
          </a:prstGeom>
        </p:spPr>
        <p:txBody>
          <a:bodyPr wrap="square">
            <a:spAutoFit/>
          </a:bodyPr>
          <a:lstStyle/>
          <a:p>
            <a:pPr marL="0" lvl="1" algn="just"/>
            <a:r>
              <a:rPr lang="en-GB" dirty="0"/>
              <a:t>She selects a course module and enters the main course page</a:t>
            </a:r>
          </a:p>
        </p:txBody>
      </p:sp>
      <p:sp>
        <p:nvSpPr>
          <p:cNvPr id="16" name="Rectangle 15">
            <a:extLst>
              <a:ext uri="{FF2B5EF4-FFF2-40B4-BE49-F238E27FC236}">
                <a16:creationId xmlns:a16="http://schemas.microsoft.com/office/drawing/2014/main" id="{B86F2686-4F56-4DF4-99A0-F7689E1A8C91}"/>
              </a:ext>
            </a:extLst>
          </p:cNvPr>
          <p:cNvSpPr/>
          <p:nvPr/>
        </p:nvSpPr>
        <p:spPr>
          <a:xfrm>
            <a:off x="4988514" y="4700021"/>
            <a:ext cx="2573429" cy="646331"/>
          </a:xfrm>
          <a:prstGeom prst="rect">
            <a:avLst/>
          </a:prstGeom>
        </p:spPr>
        <p:txBody>
          <a:bodyPr wrap="square">
            <a:spAutoFit/>
          </a:bodyPr>
          <a:lstStyle/>
          <a:p>
            <a:pPr marL="0" lvl="1" algn="just"/>
            <a:r>
              <a:rPr lang="en-GB" dirty="0"/>
              <a:t>She engages with an interactive video lesson</a:t>
            </a:r>
          </a:p>
        </p:txBody>
      </p:sp>
      <p:sp>
        <p:nvSpPr>
          <p:cNvPr id="33" name="Rectangle 32">
            <a:extLst>
              <a:ext uri="{FF2B5EF4-FFF2-40B4-BE49-F238E27FC236}">
                <a16:creationId xmlns:a16="http://schemas.microsoft.com/office/drawing/2014/main" id="{738B1D6C-5708-4002-A9D9-C236D9C0C01B}"/>
              </a:ext>
            </a:extLst>
          </p:cNvPr>
          <p:cNvSpPr/>
          <p:nvPr/>
        </p:nvSpPr>
        <p:spPr>
          <a:xfrm>
            <a:off x="8542525" y="4700021"/>
            <a:ext cx="2333731" cy="1200329"/>
          </a:xfrm>
          <a:prstGeom prst="rect">
            <a:avLst/>
          </a:prstGeom>
        </p:spPr>
        <p:txBody>
          <a:bodyPr wrap="square">
            <a:spAutoFit/>
          </a:bodyPr>
          <a:lstStyle/>
          <a:p>
            <a:pPr marL="0" lvl="1" algn="just"/>
            <a:r>
              <a:rPr lang="en-GB" dirty="0"/>
              <a:t>She participates in interactive quizzes related to the course content</a:t>
            </a:r>
          </a:p>
        </p:txBody>
      </p:sp>
      <p:cxnSp>
        <p:nvCxnSpPr>
          <p:cNvPr id="46" name="Straight Arrow Connector 45">
            <a:extLst>
              <a:ext uri="{FF2B5EF4-FFF2-40B4-BE49-F238E27FC236}">
                <a16:creationId xmlns:a16="http://schemas.microsoft.com/office/drawing/2014/main" id="{94F6455A-E4C0-46FE-A533-BAB204BA1C08}"/>
              </a:ext>
            </a:extLst>
          </p:cNvPr>
          <p:cNvCxnSpPr>
            <a:cxnSpLocks/>
          </p:cNvCxnSpPr>
          <p:nvPr/>
        </p:nvCxnSpPr>
        <p:spPr>
          <a:xfrm>
            <a:off x="3921676" y="3417094"/>
            <a:ext cx="1066838"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5B1ACC9-70DC-40D2-A4DD-E16584F6DEBD}"/>
              </a:ext>
            </a:extLst>
          </p:cNvPr>
          <p:cNvCxnSpPr>
            <a:cxnSpLocks/>
          </p:cNvCxnSpPr>
          <p:nvPr/>
        </p:nvCxnSpPr>
        <p:spPr>
          <a:xfrm>
            <a:off x="7274514" y="3417094"/>
            <a:ext cx="1066838"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2AE5D9C9-2A96-409D-A624-8BE031FA9E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0479" y="2631395"/>
            <a:ext cx="2639318" cy="1586556"/>
          </a:xfrm>
          <a:prstGeom prst="rect">
            <a:avLst/>
          </a:prstGeom>
        </p:spPr>
      </p:pic>
      <p:pic>
        <p:nvPicPr>
          <p:cNvPr id="20" name="Picture 19">
            <a:extLst>
              <a:ext uri="{FF2B5EF4-FFF2-40B4-BE49-F238E27FC236}">
                <a16:creationId xmlns:a16="http://schemas.microsoft.com/office/drawing/2014/main" id="{E5695CD0-F3BA-45E5-9A3D-95346F6F624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92721" y="2502694"/>
            <a:ext cx="1828800" cy="1828800"/>
          </a:xfrm>
          <a:prstGeom prst="rect">
            <a:avLst/>
          </a:prstGeom>
        </p:spPr>
      </p:pic>
      <p:pic>
        <p:nvPicPr>
          <p:cNvPr id="21" name="Picture 20">
            <a:extLst>
              <a:ext uri="{FF2B5EF4-FFF2-40B4-BE49-F238E27FC236}">
                <a16:creationId xmlns:a16="http://schemas.microsoft.com/office/drawing/2014/main" id="{8AAB4395-16A5-476D-A6BB-0621686D6F4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237419" y="2502694"/>
            <a:ext cx="1828800" cy="1828800"/>
          </a:xfrm>
          <a:prstGeom prst="rect">
            <a:avLst/>
          </a:prstGeom>
        </p:spPr>
      </p:pic>
      <p:sp>
        <p:nvSpPr>
          <p:cNvPr id="22" name="Freeform: Shape 21">
            <a:extLst>
              <a:ext uri="{FF2B5EF4-FFF2-40B4-BE49-F238E27FC236}">
                <a16:creationId xmlns:a16="http://schemas.microsoft.com/office/drawing/2014/main" id="{16318ACB-56CE-4945-86E7-CAF95A2F9494}"/>
              </a:ext>
            </a:extLst>
          </p:cNvPr>
          <p:cNvSpPr/>
          <p:nvPr/>
        </p:nvSpPr>
        <p:spPr>
          <a:xfrm>
            <a:off x="787791" y="5866228"/>
            <a:ext cx="9439421" cy="956603"/>
          </a:xfrm>
          <a:custGeom>
            <a:avLst/>
            <a:gdLst>
              <a:gd name="connsiteX0" fmla="*/ 8440615 w 8440615"/>
              <a:gd name="connsiteY0" fmla="*/ 0 h 956603"/>
              <a:gd name="connsiteX1" fmla="*/ 8440615 w 8440615"/>
              <a:gd name="connsiteY1" fmla="*/ 393895 h 956603"/>
              <a:gd name="connsiteX2" fmla="*/ 0 w 8440615"/>
              <a:gd name="connsiteY2" fmla="*/ 393895 h 956603"/>
              <a:gd name="connsiteX3" fmla="*/ 0 w 8440615"/>
              <a:gd name="connsiteY3" fmla="*/ 956603 h 956603"/>
            </a:gdLst>
            <a:ahLst/>
            <a:cxnLst>
              <a:cxn ang="0">
                <a:pos x="connsiteX0" y="connsiteY0"/>
              </a:cxn>
              <a:cxn ang="0">
                <a:pos x="connsiteX1" y="connsiteY1"/>
              </a:cxn>
              <a:cxn ang="0">
                <a:pos x="connsiteX2" y="connsiteY2"/>
              </a:cxn>
              <a:cxn ang="0">
                <a:pos x="connsiteX3" y="connsiteY3"/>
              </a:cxn>
            </a:cxnLst>
            <a:rect l="l" t="t" r="r" b="b"/>
            <a:pathLst>
              <a:path w="8440615" h="956603">
                <a:moveTo>
                  <a:pt x="8440615" y="0"/>
                </a:moveTo>
                <a:lnTo>
                  <a:pt x="8440615" y="393895"/>
                </a:lnTo>
                <a:lnTo>
                  <a:pt x="0" y="393895"/>
                </a:lnTo>
                <a:lnTo>
                  <a:pt x="0" y="956603"/>
                </a:lnTo>
              </a:path>
            </a:pathLst>
          </a:custGeom>
          <a:noFill/>
          <a:ln>
            <a:prstDash val="lgDashDot"/>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Freeform: Shape 23">
            <a:extLst>
              <a:ext uri="{FF2B5EF4-FFF2-40B4-BE49-F238E27FC236}">
                <a16:creationId xmlns:a16="http://schemas.microsoft.com/office/drawing/2014/main" id="{FA045193-D658-4365-BA40-0BAF02C5486F}"/>
              </a:ext>
            </a:extLst>
          </p:cNvPr>
          <p:cNvSpPr/>
          <p:nvPr/>
        </p:nvSpPr>
        <p:spPr>
          <a:xfrm>
            <a:off x="787791" y="14068"/>
            <a:ext cx="422031" cy="3280674"/>
          </a:xfrm>
          <a:custGeom>
            <a:avLst/>
            <a:gdLst>
              <a:gd name="connsiteX0" fmla="*/ 0 w 422031"/>
              <a:gd name="connsiteY0" fmla="*/ 0 h 2700997"/>
              <a:gd name="connsiteX1" fmla="*/ 0 w 422031"/>
              <a:gd name="connsiteY1" fmla="*/ 2700997 h 2700997"/>
              <a:gd name="connsiteX2" fmla="*/ 422031 w 422031"/>
              <a:gd name="connsiteY2" fmla="*/ 2700997 h 2700997"/>
            </a:gdLst>
            <a:ahLst/>
            <a:cxnLst>
              <a:cxn ang="0">
                <a:pos x="connsiteX0" y="connsiteY0"/>
              </a:cxn>
              <a:cxn ang="0">
                <a:pos x="connsiteX1" y="connsiteY1"/>
              </a:cxn>
              <a:cxn ang="0">
                <a:pos x="connsiteX2" y="connsiteY2"/>
              </a:cxn>
            </a:cxnLst>
            <a:rect l="l" t="t" r="r" b="b"/>
            <a:pathLst>
              <a:path w="422031" h="2700997">
                <a:moveTo>
                  <a:pt x="0" y="0"/>
                </a:moveTo>
                <a:lnTo>
                  <a:pt x="0" y="2700997"/>
                </a:lnTo>
                <a:lnTo>
                  <a:pt x="422031" y="2700997"/>
                </a:lnTo>
              </a:path>
            </a:pathLst>
          </a:custGeom>
          <a:noFill/>
          <a:ln>
            <a:prstDash val="lgDashDot"/>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096114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5383427" y="688979"/>
            <a:ext cx="1425139" cy="461665"/>
          </a:xfrm>
          <a:prstGeom prst="rect">
            <a:avLst/>
          </a:prstGeom>
        </p:spPr>
        <p:txBody>
          <a:bodyPr wrap="square">
            <a:spAutoFit/>
          </a:bodyPr>
          <a:lstStyle/>
          <a:p>
            <a:pPr algn="ctr"/>
            <a:r>
              <a:rPr lang="en-GB" sz="2400" b="1" dirty="0"/>
              <a:t>Abstract</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9" name="Rectangle 2">
            <a:extLst>
              <a:ext uri="{FF2B5EF4-FFF2-40B4-BE49-F238E27FC236}">
                <a16:creationId xmlns:a16="http://schemas.microsoft.com/office/drawing/2014/main" id="{66AAC960-95C2-4887-9702-4FAB8F0EB30C}"/>
              </a:ext>
            </a:extLst>
          </p:cNvPr>
          <p:cNvSpPr>
            <a:spLocks noChangeArrowheads="1"/>
          </p:cNvSpPr>
          <p:nvPr/>
        </p:nvSpPr>
        <p:spPr bwMode="auto">
          <a:xfrm>
            <a:off x="1346978" y="2455176"/>
            <a:ext cx="9498039" cy="1938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sz="2000" b="0" i="0" u="none" strike="noStrike" cap="none" normalizeH="0" baseline="0" dirty="0">
                <a:ln>
                  <a:noFill/>
                </a:ln>
                <a:solidFill>
                  <a:schemeClr val="tx1"/>
                </a:solidFill>
                <a:effectLst/>
                <a:latin typeface="+mj-lt"/>
              </a:rPr>
              <a:t>This study investigates the design and evaluation of an interactive learning application designed to improve user engagement and learning outcomes in digital education. Following Human-Computer Interaction (HCI) principles, the application emphasizes user-centered design, personalized learning paths, and adaptive feedback features. Key elements include multimedia content and intelligent analytics to accommodate diverse learning needs.</a:t>
            </a:r>
          </a:p>
        </p:txBody>
      </p:sp>
    </p:spTree>
    <p:extLst>
      <p:ext uri="{BB962C8B-B14F-4D97-AF65-F5344CB8AC3E}">
        <p14:creationId xmlns:p14="http://schemas.microsoft.com/office/powerpoint/2010/main" val="3420764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58056"/>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649475" y="688979"/>
            <a:ext cx="4893051" cy="461665"/>
          </a:xfrm>
          <a:prstGeom prst="rect">
            <a:avLst/>
          </a:prstGeom>
        </p:spPr>
        <p:txBody>
          <a:bodyPr wrap="square">
            <a:spAutoFit/>
          </a:bodyPr>
          <a:lstStyle/>
          <a:p>
            <a:pPr algn="ctr"/>
            <a:r>
              <a:rPr lang="en-GB" sz="2400" b="1" dirty="0"/>
              <a:t>Conceptual/User Model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31" name="Rectangle 30">
            <a:extLst>
              <a:ext uri="{FF2B5EF4-FFF2-40B4-BE49-F238E27FC236}">
                <a16:creationId xmlns:a16="http://schemas.microsoft.com/office/drawing/2014/main" id="{17A3CFCD-DB64-4329-B6AE-16D5551F778B}"/>
              </a:ext>
            </a:extLst>
          </p:cNvPr>
          <p:cNvSpPr/>
          <p:nvPr/>
        </p:nvSpPr>
        <p:spPr>
          <a:xfrm>
            <a:off x="1515370" y="1709641"/>
            <a:ext cx="2466766" cy="400110"/>
          </a:xfrm>
          <a:prstGeom prst="rect">
            <a:avLst/>
          </a:prstGeom>
        </p:spPr>
        <p:txBody>
          <a:bodyPr wrap="none">
            <a:spAutoFit/>
          </a:bodyPr>
          <a:lstStyle/>
          <a:p>
            <a:r>
              <a:rPr lang="en-GB" sz="2000" b="1" dirty="0"/>
              <a:t>Story Board Cont’d</a:t>
            </a:r>
          </a:p>
        </p:txBody>
      </p:sp>
      <p:sp>
        <p:nvSpPr>
          <p:cNvPr id="35" name="Rectangle 34">
            <a:extLst>
              <a:ext uri="{FF2B5EF4-FFF2-40B4-BE49-F238E27FC236}">
                <a16:creationId xmlns:a16="http://schemas.microsoft.com/office/drawing/2014/main" id="{05686D0D-470C-4B8B-9522-BDB21A370799}"/>
              </a:ext>
            </a:extLst>
          </p:cNvPr>
          <p:cNvSpPr/>
          <p:nvPr/>
        </p:nvSpPr>
        <p:spPr>
          <a:xfrm>
            <a:off x="1315744" y="4700021"/>
            <a:ext cx="2692188" cy="923330"/>
          </a:xfrm>
          <a:prstGeom prst="rect">
            <a:avLst/>
          </a:prstGeom>
        </p:spPr>
        <p:txBody>
          <a:bodyPr wrap="square">
            <a:spAutoFit/>
          </a:bodyPr>
          <a:lstStyle/>
          <a:p>
            <a:pPr marL="0" lvl="1" algn="just"/>
            <a:r>
              <a:rPr lang="en-GB" dirty="0"/>
              <a:t>She reads and responds in a discussion forum with other learner</a:t>
            </a:r>
          </a:p>
        </p:txBody>
      </p:sp>
      <p:sp>
        <p:nvSpPr>
          <p:cNvPr id="16" name="Rectangle 15">
            <a:extLst>
              <a:ext uri="{FF2B5EF4-FFF2-40B4-BE49-F238E27FC236}">
                <a16:creationId xmlns:a16="http://schemas.microsoft.com/office/drawing/2014/main" id="{B86F2686-4F56-4DF4-99A0-F7689E1A8C91}"/>
              </a:ext>
            </a:extLst>
          </p:cNvPr>
          <p:cNvSpPr/>
          <p:nvPr/>
        </p:nvSpPr>
        <p:spPr>
          <a:xfrm>
            <a:off x="4857885" y="4700021"/>
            <a:ext cx="2834686" cy="923330"/>
          </a:xfrm>
          <a:prstGeom prst="rect">
            <a:avLst/>
          </a:prstGeom>
        </p:spPr>
        <p:txBody>
          <a:bodyPr wrap="square">
            <a:spAutoFit/>
          </a:bodyPr>
          <a:lstStyle/>
          <a:p>
            <a:pPr marL="0" lvl="1" algn="just"/>
            <a:r>
              <a:rPr lang="en-GB" dirty="0"/>
              <a:t>She receives a completion badge for finishing a module</a:t>
            </a:r>
          </a:p>
        </p:txBody>
      </p:sp>
      <p:sp>
        <p:nvSpPr>
          <p:cNvPr id="33" name="Rectangle 32">
            <a:extLst>
              <a:ext uri="{FF2B5EF4-FFF2-40B4-BE49-F238E27FC236}">
                <a16:creationId xmlns:a16="http://schemas.microsoft.com/office/drawing/2014/main" id="{738B1D6C-5708-4002-A9D9-C236D9C0C01B}"/>
              </a:ext>
            </a:extLst>
          </p:cNvPr>
          <p:cNvSpPr/>
          <p:nvPr/>
        </p:nvSpPr>
        <p:spPr>
          <a:xfrm>
            <a:off x="8542525" y="4700021"/>
            <a:ext cx="2333731" cy="923330"/>
          </a:xfrm>
          <a:prstGeom prst="rect">
            <a:avLst/>
          </a:prstGeom>
        </p:spPr>
        <p:txBody>
          <a:bodyPr wrap="square">
            <a:spAutoFit/>
          </a:bodyPr>
          <a:lstStyle/>
          <a:p>
            <a:pPr marL="0" lvl="1" algn="just"/>
            <a:r>
              <a:rPr lang="en-GB" dirty="0"/>
              <a:t>She smiles feeling accomplished and satisfied</a:t>
            </a:r>
          </a:p>
        </p:txBody>
      </p:sp>
      <p:cxnSp>
        <p:nvCxnSpPr>
          <p:cNvPr id="46" name="Straight Arrow Connector 45">
            <a:extLst>
              <a:ext uri="{FF2B5EF4-FFF2-40B4-BE49-F238E27FC236}">
                <a16:creationId xmlns:a16="http://schemas.microsoft.com/office/drawing/2014/main" id="{94F6455A-E4C0-46FE-A533-BAB204BA1C08}"/>
              </a:ext>
            </a:extLst>
          </p:cNvPr>
          <p:cNvCxnSpPr>
            <a:cxnSpLocks/>
          </p:cNvCxnSpPr>
          <p:nvPr/>
        </p:nvCxnSpPr>
        <p:spPr>
          <a:xfrm>
            <a:off x="4371304" y="3417094"/>
            <a:ext cx="801495"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75B1ACC9-70DC-40D2-A4DD-E16584F6DEBD}"/>
              </a:ext>
            </a:extLst>
          </p:cNvPr>
          <p:cNvCxnSpPr>
            <a:cxnSpLocks/>
          </p:cNvCxnSpPr>
          <p:nvPr/>
        </p:nvCxnSpPr>
        <p:spPr>
          <a:xfrm>
            <a:off x="7274514" y="3417094"/>
            <a:ext cx="1066838" cy="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Freeform: Shape 21">
            <a:extLst>
              <a:ext uri="{FF2B5EF4-FFF2-40B4-BE49-F238E27FC236}">
                <a16:creationId xmlns:a16="http://schemas.microsoft.com/office/drawing/2014/main" id="{EDB25043-A4CB-4A17-B3F0-1EA917C73316}"/>
              </a:ext>
            </a:extLst>
          </p:cNvPr>
          <p:cNvSpPr/>
          <p:nvPr/>
        </p:nvSpPr>
        <p:spPr>
          <a:xfrm>
            <a:off x="787791" y="14068"/>
            <a:ext cx="422031" cy="2700997"/>
          </a:xfrm>
          <a:custGeom>
            <a:avLst/>
            <a:gdLst>
              <a:gd name="connsiteX0" fmla="*/ 0 w 422031"/>
              <a:gd name="connsiteY0" fmla="*/ 0 h 2700997"/>
              <a:gd name="connsiteX1" fmla="*/ 0 w 422031"/>
              <a:gd name="connsiteY1" fmla="*/ 2700997 h 2700997"/>
              <a:gd name="connsiteX2" fmla="*/ 422031 w 422031"/>
              <a:gd name="connsiteY2" fmla="*/ 2700997 h 2700997"/>
            </a:gdLst>
            <a:ahLst/>
            <a:cxnLst>
              <a:cxn ang="0">
                <a:pos x="connsiteX0" y="connsiteY0"/>
              </a:cxn>
              <a:cxn ang="0">
                <a:pos x="connsiteX1" y="connsiteY1"/>
              </a:cxn>
              <a:cxn ang="0">
                <a:pos x="connsiteX2" y="connsiteY2"/>
              </a:cxn>
            </a:cxnLst>
            <a:rect l="l" t="t" r="r" b="b"/>
            <a:pathLst>
              <a:path w="422031" h="2700997">
                <a:moveTo>
                  <a:pt x="0" y="0"/>
                </a:moveTo>
                <a:lnTo>
                  <a:pt x="0" y="2700997"/>
                </a:lnTo>
                <a:lnTo>
                  <a:pt x="422031" y="2700997"/>
                </a:lnTo>
              </a:path>
            </a:pathLst>
          </a:custGeom>
          <a:noFill/>
          <a:ln>
            <a:prstDash val="lgDashDot"/>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3" name="Picture 2" descr="3 students collaborating online">
            <a:extLst>
              <a:ext uri="{FF2B5EF4-FFF2-40B4-BE49-F238E27FC236}">
                <a16:creationId xmlns:a16="http://schemas.microsoft.com/office/drawing/2014/main" id="{92F905EC-C210-4F6E-8FBA-B45C93CF0B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9822" y="2515614"/>
            <a:ext cx="2977197" cy="157582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425B7FFD-E18E-4626-ABB9-4B780789CF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20743" y="2433570"/>
            <a:ext cx="2010409" cy="2010409"/>
          </a:xfrm>
          <a:prstGeom prst="rect">
            <a:avLst/>
          </a:prstGeom>
        </p:spPr>
      </p:pic>
      <p:pic>
        <p:nvPicPr>
          <p:cNvPr id="6" name="Picture 5">
            <a:extLst>
              <a:ext uri="{FF2B5EF4-FFF2-40B4-BE49-F238E27FC236}">
                <a16:creationId xmlns:a16="http://schemas.microsoft.com/office/drawing/2014/main" id="{3C6CBC63-B5EA-4DDE-B45E-EB29E2A0EB5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13347" y="2515614"/>
            <a:ext cx="1992086" cy="1992086"/>
          </a:xfrm>
          <a:prstGeom prst="rect">
            <a:avLst/>
          </a:prstGeom>
        </p:spPr>
      </p:pic>
    </p:spTree>
    <p:extLst>
      <p:ext uri="{BB962C8B-B14F-4D97-AF65-F5344CB8AC3E}">
        <p14:creationId xmlns:p14="http://schemas.microsoft.com/office/powerpoint/2010/main" val="7021107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User and Task Descriptions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2333168"/>
            <a:ext cx="10319776" cy="188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1" indent="-457200">
              <a:lnSpc>
                <a:spcPct val="150000"/>
              </a:lnSpc>
              <a:buFont typeface="Arial" panose="020B0604020202020204" pitchFamily="34" charset="0"/>
              <a:buChar char="•"/>
            </a:pPr>
            <a:r>
              <a:rPr lang="en-GB" sz="2000" dirty="0"/>
              <a:t>Registering and creating a personalized profile</a:t>
            </a:r>
          </a:p>
          <a:p>
            <a:pPr marL="0" lvl="1" indent="-457200">
              <a:lnSpc>
                <a:spcPct val="150000"/>
              </a:lnSpc>
              <a:buFont typeface="Arial" panose="020B0604020202020204" pitchFamily="34" charset="0"/>
              <a:buChar char="•"/>
            </a:pPr>
            <a:r>
              <a:rPr lang="en-GB" sz="2000" dirty="0"/>
              <a:t>Navigating through course modules</a:t>
            </a:r>
          </a:p>
          <a:p>
            <a:pPr marL="0" lvl="1" indent="-457200">
              <a:lnSpc>
                <a:spcPct val="150000"/>
              </a:lnSpc>
              <a:buFont typeface="Arial" panose="020B0604020202020204" pitchFamily="34" charset="0"/>
              <a:buChar char="•"/>
            </a:pPr>
            <a:r>
              <a:rPr lang="en-GB" sz="2000" dirty="0"/>
              <a:t>Participating in interactive quizzes and live discussions</a:t>
            </a:r>
          </a:p>
          <a:p>
            <a:pPr indent="-457200">
              <a:lnSpc>
                <a:spcPct val="150000"/>
              </a:lnSpc>
              <a:buFont typeface="Arial" panose="020B0604020202020204" pitchFamily="34" charset="0"/>
              <a:buChar char="•"/>
            </a:pPr>
            <a:r>
              <a:rPr lang="en-GB" sz="2000" dirty="0"/>
              <a:t>Accessing supplementary learning materials and providing feedback</a:t>
            </a:r>
          </a:p>
        </p:txBody>
      </p:sp>
      <p:sp>
        <p:nvSpPr>
          <p:cNvPr id="3" name="Rectangle 2">
            <a:extLst>
              <a:ext uri="{FF2B5EF4-FFF2-40B4-BE49-F238E27FC236}">
                <a16:creationId xmlns:a16="http://schemas.microsoft.com/office/drawing/2014/main" id="{EC8AF8B2-1FF6-417F-95F3-584AAEBBBF6C}"/>
              </a:ext>
            </a:extLst>
          </p:cNvPr>
          <p:cNvSpPr/>
          <p:nvPr/>
        </p:nvSpPr>
        <p:spPr>
          <a:xfrm>
            <a:off x="936111" y="1814637"/>
            <a:ext cx="2833404" cy="430887"/>
          </a:xfrm>
          <a:prstGeom prst="rect">
            <a:avLst/>
          </a:prstGeom>
        </p:spPr>
        <p:txBody>
          <a:bodyPr wrap="none">
            <a:spAutoFit/>
          </a:bodyPr>
          <a:lstStyle/>
          <a:p>
            <a:pPr lvl="0"/>
            <a:r>
              <a:rPr lang="en-GB" sz="2200" dirty="0"/>
              <a:t>Primary tasks involve:</a:t>
            </a:r>
          </a:p>
        </p:txBody>
      </p:sp>
      <p:sp>
        <p:nvSpPr>
          <p:cNvPr id="4" name="Rectangle 3">
            <a:extLst>
              <a:ext uri="{FF2B5EF4-FFF2-40B4-BE49-F238E27FC236}">
                <a16:creationId xmlns:a16="http://schemas.microsoft.com/office/drawing/2014/main" id="{8C8D58C6-77E8-4C29-9007-09E72A6A102B}"/>
              </a:ext>
            </a:extLst>
          </p:cNvPr>
          <p:cNvSpPr/>
          <p:nvPr/>
        </p:nvSpPr>
        <p:spPr>
          <a:xfrm>
            <a:off x="936111" y="4698044"/>
            <a:ext cx="10675318" cy="400110"/>
          </a:xfrm>
          <a:prstGeom prst="rect">
            <a:avLst/>
          </a:prstGeom>
        </p:spPr>
        <p:txBody>
          <a:bodyPr wrap="square">
            <a:spAutoFit/>
          </a:bodyPr>
          <a:lstStyle/>
          <a:p>
            <a:r>
              <a:rPr lang="en-GB" sz="2000" dirty="0"/>
              <a:t>Each task was analysed to ensure that the learning experience remains seamless and intuitive.</a:t>
            </a:r>
          </a:p>
        </p:txBody>
      </p:sp>
    </p:spTree>
    <p:extLst>
      <p:ext uri="{BB962C8B-B14F-4D97-AF65-F5344CB8AC3E}">
        <p14:creationId xmlns:p14="http://schemas.microsoft.com/office/powerpoint/2010/main" val="2271380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Design Requirements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2465194"/>
            <a:ext cx="10319776" cy="23443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1" indent="-342900">
              <a:lnSpc>
                <a:spcPct val="150000"/>
              </a:lnSpc>
              <a:buFont typeface="Arial" panose="020B0604020202020204" pitchFamily="34" charset="0"/>
              <a:buChar char="•"/>
            </a:pPr>
            <a:r>
              <a:rPr lang="en-GB" sz="2000" dirty="0"/>
              <a:t>Offer a simple, intuitive, and engaging user interface</a:t>
            </a:r>
          </a:p>
          <a:p>
            <a:pPr marL="0" lvl="1" indent="-342900">
              <a:lnSpc>
                <a:spcPct val="150000"/>
              </a:lnSpc>
              <a:buFont typeface="Arial" panose="020B0604020202020204" pitchFamily="34" charset="0"/>
              <a:buChar char="•"/>
            </a:pPr>
            <a:r>
              <a:rPr lang="en-GB" sz="2000" dirty="0"/>
              <a:t>Support multimedia content and real-time interactive features</a:t>
            </a:r>
          </a:p>
          <a:p>
            <a:pPr marL="0" lvl="1" indent="-342900">
              <a:lnSpc>
                <a:spcPct val="150000"/>
              </a:lnSpc>
              <a:buFont typeface="Arial" panose="020B0604020202020204" pitchFamily="34" charset="0"/>
              <a:buChar char="•"/>
            </a:pPr>
            <a:r>
              <a:rPr lang="en-GB" sz="2000" dirty="0"/>
              <a:t>Provide personalized learning pathways</a:t>
            </a:r>
          </a:p>
          <a:p>
            <a:pPr marL="0" lvl="1" indent="-342900">
              <a:lnSpc>
                <a:spcPct val="150000"/>
              </a:lnSpc>
              <a:buFont typeface="Arial" panose="020B0604020202020204" pitchFamily="34" charset="0"/>
              <a:buChar char="•"/>
            </a:pPr>
            <a:r>
              <a:rPr lang="en-GB" sz="2000" dirty="0"/>
              <a:t>Include robust feedback and discussion tools for both students and educators</a:t>
            </a:r>
          </a:p>
          <a:p>
            <a:pPr marL="0" lvl="1" indent="-342900">
              <a:lnSpc>
                <a:spcPct val="150000"/>
              </a:lnSpc>
              <a:buFont typeface="Arial" panose="020B0604020202020204" pitchFamily="34" charset="0"/>
              <a:buChar char="•"/>
            </a:pPr>
            <a:r>
              <a:rPr lang="en-GB" sz="2000" dirty="0"/>
              <a:t>Maintain high performance and responsive design across devices</a:t>
            </a:r>
          </a:p>
        </p:txBody>
      </p:sp>
      <p:sp>
        <p:nvSpPr>
          <p:cNvPr id="3" name="Rectangle 2">
            <a:extLst>
              <a:ext uri="{FF2B5EF4-FFF2-40B4-BE49-F238E27FC236}">
                <a16:creationId xmlns:a16="http://schemas.microsoft.com/office/drawing/2014/main" id="{EC8AF8B2-1FF6-417F-95F3-584AAEBBBF6C}"/>
              </a:ext>
            </a:extLst>
          </p:cNvPr>
          <p:cNvSpPr/>
          <p:nvPr/>
        </p:nvSpPr>
        <p:spPr>
          <a:xfrm>
            <a:off x="936111" y="1814637"/>
            <a:ext cx="5513432" cy="461665"/>
          </a:xfrm>
          <a:prstGeom prst="rect">
            <a:avLst/>
          </a:prstGeom>
        </p:spPr>
        <p:txBody>
          <a:bodyPr wrap="none">
            <a:spAutoFit/>
          </a:bodyPr>
          <a:lstStyle/>
          <a:p>
            <a:pPr lvl="0"/>
            <a:r>
              <a:rPr lang="en-GB" sz="2400" dirty="0"/>
              <a:t>Based on our findings, the design must:</a:t>
            </a:r>
            <a:endParaRPr lang="en-GB" sz="2200" dirty="0"/>
          </a:p>
        </p:txBody>
      </p:sp>
    </p:spTree>
    <p:extLst>
      <p:ext uri="{BB962C8B-B14F-4D97-AF65-F5344CB8AC3E}">
        <p14:creationId xmlns:p14="http://schemas.microsoft.com/office/powerpoint/2010/main" val="25121647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Preliminary Findings</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1545711" y="2439667"/>
            <a:ext cx="4085832" cy="37293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just">
              <a:lnSpc>
                <a:spcPct val="150000"/>
              </a:lnSpc>
            </a:pPr>
            <a:r>
              <a:rPr lang="en-GB" sz="2000" dirty="0"/>
              <a:t>Our research confirmed that interactivity, personalized content, and clear navigation are critical for enhancing the online learning experience. The demand for real-time feedback and engaging multimedia elements was particularly strong.</a:t>
            </a:r>
          </a:p>
        </p:txBody>
      </p:sp>
      <p:sp>
        <p:nvSpPr>
          <p:cNvPr id="3" name="Rectangle 2">
            <a:extLst>
              <a:ext uri="{FF2B5EF4-FFF2-40B4-BE49-F238E27FC236}">
                <a16:creationId xmlns:a16="http://schemas.microsoft.com/office/drawing/2014/main" id="{EC8AF8B2-1FF6-417F-95F3-584AAEBBBF6C}"/>
              </a:ext>
            </a:extLst>
          </p:cNvPr>
          <p:cNvSpPr/>
          <p:nvPr/>
        </p:nvSpPr>
        <p:spPr>
          <a:xfrm>
            <a:off x="1545711" y="1814637"/>
            <a:ext cx="3153684" cy="430887"/>
          </a:xfrm>
          <a:prstGeom prst="rect">
            <a:avLst/>
          </a:prstGeom>
        </p:spPr>
        <p:txBody>
          <a:bodyPr wrap="none">
            <a:spAutoFit/>
          </a:bodyPr>
          <a:lstStyle/>
          <a:p>
            <a:pPr lvl="0"/>
            <a:r>
              <a:rPr lang="en-GB" sz="2200" b="1" dirty="0"/>
              <a:t>Validated Assumptions</a:t>
            </a:r>
          </a:p>
        </p:txBody>
      </p:sp>
      <p:sp>
        <p:nvSpPr>
          <p:cNvPr id="14" name="Rectangle 13">
            <a:extLst>
              <a:ext uri="{FF2B5EF4-FFF2-40B4-BE49-F238E27FC236}">
                <a16:creationId xmlns:a16="http://schemas.microsoft.com/office/drawing/2014/main" id="{FFF5D029-2825-4E33-917D-7AF39AB1AC19}"/>
              </a:ext>
            </a:extLst>
          </p:cNvPr>
          <p:cNvSpPr/>
          <p:nvPr/>
        </p:nvSpPr>
        <p:spPr>
          <a:xfrm>
            <a:off x="6760813" y="1814637"/>
            <a:ext cx="3369769" cy="430887"/>
          </a:xfrm>
          <a:prstGeom prst="rect">
            <a:avLst/>
          </a:prstGeom>
        </p:spPr>
        <p:txBody>
          <a:bodyPr wrap="none">
            <a:spAutoFit/>
          </a:bodyPr>
          <a:lstStyle/>
          <a:p>
            <a:pPr lvl="0"/>
            <a:r>
              <a:rPr lang="en-GB" sz="2200" b="1" dirty="0"/>
              <a:t>Invalidated Assumptions</a:t>
            </a:r>
          </a:p>
        </p:txBody>
      </p:sp>
      <p:sp>
        <p:nvSpPr>
          <p:cNvPr id="4" name="Rectangle 3">
            <a:extLst>
              <a:ext uri="{FF2B5EF4-FFF2-40B4-BE49-F238E27FC236}">
                <a16:creationId xmlns:a16="http://schemas.microsoft.com/office/drawing/2014/main" id="{F02FE767-4BB1-4038-A585-09FEBE26B701}"/>
              </a:ext>
            </a:extLst>
          </p:cNvPr>
          <p:cNvSpPr/>
          <p:nvPr/>
        </p:nvSpPr>
        <p:spPr>
          <a:xfrm>
            <a:off x="6760813" y="2439667"/>
            <a:ext cx="3556306" cy="3267689"/>
          </a:xfrm>
          <a:prstGeom prst="rect">
            <a:avLst/>
          </a:prstGeom>
        </p:spPr>
        <p:txBody>
          <a:bodyPr wrap="square">
            <a:spAutoFit/>
          </a:bodyPr>
          <a:lstStyle/>
          <a:p>
            <a:pPr>
              <a:lnSpc>
                <a:spcPct val="150000"/>
              </a:lnSpc>
            </a:pPr>
            <a:r>
              <a:rPr lang="en-GB" sz="2000" dirty="0"/>
              <a:t>We initially assumed that users would quickly adapt to complex interactive features. However, our study showed that a simpler, more intuitive design is preferred by the majority of learners.</a:t>
            </a:r>
          </a:p>
        </p:txBody>
      </p:sp>
      <p:grpSp>
        <p:nvGrpSpPr>
          <p:cNvPr id="16" name="Group 15">
            <a:extLst>
              <a:ext uri="{FF2B5EF4-FFF2-40B4-BE49-F238E27FC236}">
                <a16:creationId xmlns:a16="http://schemas.microsoft.com/office/drawing/2014/main" id="{6C8C3DA9-D293-4C41-8836-8FCB466EB9A2}"/>
              </a:ext>
            </a:extLst>
          </p:cNvPr>
          <p:cNvGrpSpPr/>
          <p:nvPr/>
        </p:nvGrpSpPr>
        <p:grpSpPr>
          <a:xfrm rot="5400000">
            <a:off x="4721330" y="3529875"/>
            <a:ext cx="2743200" cy="174499"/>
            <a:chOff x="4793227" y="1246275"/>
            <a:chExt cx="2743200" cy="174499"/>
          </a:xfrm>
        </p:grpSpPr>
        <p:cxnSp>
          <p:nvCxnSpPr>
            <p:cNvPr id="19" name="Straight Connector 18">
              <a:extLst>
                <a:ext uri="{FF2B5EF4-FFF2-40B4-BE49-F238E27FC236}">
                  <a16:creationId xmlns:a16="http://schemas.microsoft.com/office/drawing/2014/main" id="{3FDB086B-0CBE-425E-AF85-855C811CB65B}"/>
                </a:ext>
              </a:extLst>
            </p:cNvPr>
            <p:cNvCxnSpPr>
              <a:cxnSpLocks/>
            </p:cNvCxnSpPr>
            <p:nvPr/>
          </p:nvCxnSpPr>
          <p:spPr>
            <a:xfrm>
              <a:off x="4793227" y="1333524"/>
              <a:ext cx="2743200" cy="0"/>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0" name="Oval 19">
              <a:extLst>
                <a:ext uri="{FF2B5EF4-FFF2-40B4-BE49-F238E27FC236}">
                  <a16:creationId xmlns:a16="http://schemas.microsoft.com/office/drawing/2014/main" id="{FCB3CA66-F885-43C4-83D4-07FAA0FE1608}"/>
                </a:ext>
              </a:extLst>
            </p:cNvPr>
            <p:cNvSpPr/>
            <p:nvPr/>
          </p:nvSpPr>
          <p:spPr>
            <a:xfrm>
              <a:off x="6028422" y="1246275"/>
              <a:ext cx="181343" cy="17449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101758414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3867491" y="688979"/>
            <a:ext cx="4457019" cy="461665"/>
          </a:xfrm>
          <a:prstGeom prst="rect">
            <a:avLst/>
          </a:prstGeom>
        </p:spPr>
        <p:txBody>
          <a:bodyPr wrap="square">
            <a:spAutoFit/>
          </a:bodyPr>
          <a:lstStyle/>
          <a:p>
            <a:pPr algn="ctr"/>
            <a:r>
              <a:rPr lang="en-GB" sz="2400" b="1" dirty="0"/>
              <a:t>Preliminary Findings Cont’d</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2694089"/>
            <a:ext cx="10319776" cy="18826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1" indent="-342900" algn="just">
              <a:lnSpc>
                <a:spcPct val="150000"/>
              </a:lnSpc>
              <a:buFont typeface="Arial" panose="020B0604020202020204" pitchFamily="34" charset="0"/>
              <a:buChar char="•"/>
            </a:pPr>
            <a:r>
              <a:rPr lang="en-GB" sz="2000" dirty="0"/>
              <a:t>Users tend to explore learning platforms non-linearly, often skipping between modules</a:t>
            </a:r>
          </a:p>
          <a:p>
            <a:pPr marL="0" lvl="1" indent="-342900" algn="just">
              <a:lnSpc>
                <a:spcPct val="150000"/>
              </a:lnSpc>
              <a:buFont typeface="Arial" panose="020B0604020202020204" pitchFamily="34" charset="0"/>
              <a:buChar char="•"/>
            </a:pPr>
            <a:r>
              <a:rPr lang="en-GB" sz="2000" dirty="0"/>
              <a:t>High value is placed on instant feedback and clear progress tracking</a:t>
            </a:r>
          </a:p>
          <a:p>
            <a:pPr marL="274320" lvl="1" indent="-342900" algn="just">
              <a:lnSpc>
                <a:spcPct val="150000"/>
              </a:lnSpc>
              <a:buFont typeface="Arial" panose="020B0604020202020204" pitchFamily="34" charset="0"/>
              <a:buChar char="•"/>
            </a:pPr>
            <a:r>
              <a:rPr lang="en-GB" sz="2000" dirty="0"/>
              <a:t>There is a strong preference for platforms that mimic the structure of a traditional classroom while offering digital interactivity</a:t>
            </a:r>
          </a:p>
        </p:txBody>
      </p:sp>
      <p:sp>
        <p:nvSpPr>
          <p:cNvPr id="3" name="Rectangle 2">
            <a:extLst>
              <a:ext uri="{FF2B5EF4-FFF2-40B4-BE49-F238E27FC236}">
                <a16:creationId xmlns:a16="http://schemas.microsoft.com/office/drawing/2014/main" id="{EC8AF8B2-1FF6-417F-95F3-584AAEBBBF6C}"/>
              </a:ext>
            </a:extLst>
          </p:cNvPr>
          <p:cNvSpPr/>
          <p:nvPr/>
        </p:nvSpPr>
        <p:spPr>
          <a:xfrm>
            <a:off x="936111" y="1814637"/>
            <a:ext cx="2881943" cy="430887"/>
          </a:xfrm>
          <a:prstGeom prst="rect">
            <a:avLst/>
          </a:prstGeom>
        </p:spPr>
        <p:txBody>
          <a:bodyPr wrap="none">
            <a:spAutoFit/>
          </a:bodyPr>
          <a:lstStyle/>
          <a:p>
            <a:pPr lvl="0"/>
            <a:r>
              <a:rPr lang="en-GB" sz="2200" b="1" dirty="0"/>
              <a:t>Behavioural Patterns</a:t>
            </a:r>
          </a:p>
        </p:txBody>
      </p:sp>
    </p:spTree>
    <p:extLst>
      <p:ext uri="{BB962C8B-B14F-4D97-AF65-F5344CB8AC3E}">
        <p14:creationId xmlns:p14="http://schemas.microsoft.com/office/powerpoint/2010/main" val="15507936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Site Map</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51" name="Group 50">
            <a:extLst>
              <a:ext uri="{FF2B5EF4-FFF2-40B4-BE49-F238E27FC236}">
                <a16:creationId xmlns:a16="http://schemas.microsoft.com/office/drawing/2014/main" id="{0EEB8BED-508E-48D2-882E-54EA45E14D98}"/>
              </a:ext>
            </a:extLst>
          </p:cNvPr>
          <p:cNvGrpSpPr/>
          <p:nvPr/>
        </p:nvGrpSpPr>
        <p:grpSpPr>
          <a:xfrm>
            <a:off x="1068021" y="2097386"/>
            <a:ext cx="10283483" cy="3751385"/>
            <a:chOff x="1697865" y="2166422"/>
            <a:chExt cx="10283483" cy="3751385"/>
          </a:xfrm>
        </p:grpSpPr>
        <p:grpSp>
          <p:nvGrpSpPr>
            <p:cNvPr id="14" name="Group 13">
              <a:extLst>
                <a:ext uri="{FF2B5EF4-FFF2-40B4-BE49-F238E27FC236}">
                  <a16:creationId xmlns:a16="http://schemas.microsoft.com/office/drawing/2014/main" id="{05F18F42-A1E9-486F-BE7D-1569C844BFC3}"/>
                </a:ext>
              </a:extLst>
            </p:cNvPr>
            <p:cNvGrpSpPr/>
            <p:nvPr/>
          </p:nvGrpSpPr>
          <p:grpSpPr>
            <a:xfrm>
              <a:off x="1697865" y="2166425"/>
              <a:ext cx="2255320" cy="3751382"/>
              <a:chOff x="1458551" y="2391508"/>
              <a:chExt cx="1666116" cy="2771331"/>
            </a:xfrm>
          </p:grpSpPr>
          <p:sp>
            <p:nvSpPr>
              <p:cNvPr id="3" name="Rectangle: Rounded Corners 2">
                <a:extLst>
                  <a:ext uri="{FF2B5EF4-FFF2-40B4-BE49-F238E27FC236}">
                    <a16:creationId xmlns:a16="http://schemas.microsoft.com/office/drawing/2014/main" id="{24F5A5AA-5477-4994-9653-6ADA5E7F4F4F}"/>
                  </a:ext>
                </a:extLst>
              </p:cNvPr>
              <p:cNvSpPr/>
              <p:nvPr/>
            </p:nvSpPr>
            <p:spPr>
              <a:xfrm>
                <a:off x="1458552" y="2391508"/>
                <a:ext cx="1666115" cy="2771331"/>
              </a:xfrm>
              <a:prstGeom prst="roundRect">
                <a:avLst>
                  <a:gd name="adj" fmla="val 4650"/>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58793B54-624B-481C-9831-E1517B55A127}"/>
                  </a:ext>
                </a:extLst>
              </p:cNvPr>
              <p:cNvSpPr/>
              <p:nvPr/>
            </p:nvSpPr>
            <p:spPr>
              <a:xfrm>
                <a:off x="1458551" y="4998346"/>
                <a:ext cx="1666115" cy="164493"/>
              </a:xfrm>
              <a:prstGeom prst="roundRect">
                <a:avLst>
                  <a:gd name="adj" fmla="val 3294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EAF8B9E3-3756-4970-B223-27613C73064F}"/>
                  </a:ext>
                </a:extLst>
              </p:cNvPr>
              <p:cNvGrpSpPr/>
              <p:nvPr/>
            </p:nvGrpSpPr>
            <p:grpSpPr>
              <a:xfrm>
                <a:off x="1619249" y="5033513"/>
                <a:ext cx="1305807" cy="116927"/>
                <a:chOff x="1609725" y="5033513"/>
                <a:chExt cx="1305807" cy="116927"/>
              </a:xfrm>
            </p:grpSpPr>
            <p:sp>
              <p:nvSpPr>
                <p:cNvPr id="4" name="Freeform: Shape 3">
                  <a:extLst>
                    <a:ext uri="{FF2B5EF4-FFF2-40B4-BE49-F238E27FC236}">
                      <a16:creationId xmlns:a16="http://schemas.microsoft.com/office/drawing/2014/main" id="{E4F044A1-C9ED-4672-801F-06FB8BCD3399}"/>
                    </a:ext>
                  </a:extLst>
                </p:cNvPr>
                <p:cNvSpPr/>
                <p:nvPr/>
              </p:nvSpPr>
              <p:spPr>
                <a:xfrm>
                  <a:off x="2866616" y="5043330"/>
                  <a:ext cx="48916" cy="97293"/>
                </a:xfrm>
                <a:custGeom>
                  <a:avLst/>
                  <a:gdLst>
                    <a:gd name="connsiteX0" fmla="*/ 117806 w 117806"/>
                    <a:gd name="connsiteY0" fmla="*/ 0 h 213173"/>
                    <a:gd name="connsiteX1" fmla="*/ 0 w 117806"/>
                    <a:gd name="connsiteY1" fmla="*/ 117806 h 213173"/>
                    <a:gd name="connsiteX2" fmla="*/ 95367 w 117806"/>
                    <a:gd name="connsiteY2" fmla="*/ 213173 h 213173"/>
                    <a:gd name="connsiteX0" fmla="*/ 117806 w 138317"/>
                    <a:gd name="connsiteY0" fmla="*/ 0 h 246959"/>
                    <a:gd name="connsiteX1" fmla="*/ 0 w 138317"/>
                    <a:gd name="connsiteY1" fmla="*/ 117806 h 246959"/>
                    <a:gd name="connsiteX2" fmla="*/ 138317 w 138317"/>
                    <a:gd name="connsiteY2" fmla="*/ 246959 h 246959"/>
                    <a:gd name="connsiteX0" fmla="*/ 117806 w 126044"/>
                    <a:gd name="connsiteY0" fmla="*/ 0 h 230066"/>
                    <a:gd name="connsiteX1" fmla="*/ 0 w 126044"/>
                    <a:gd name="connsiteY1" fmla="*/ 117806 h 230066"/>
                    <a:gd name="connsiteX2" fmla="*/ 126044 w 126044"/>
                    <a:gd name="connsiteY2" fmla="*/ 230066 h 230066"/>
                    <a:gd name="connsiteX0" fmla="*/ 117806 w 126044"/>
                    <a:gd name="connsiteY0" fmla="*/ 0 h 230066"/>
                    <a:gd name="connsiteX1" fmla="*/ 0 w 126044"/>
                    <a:gd name="connsiteY1" fmla="*/ 117806 h 230066"/>
                    <a:gd name="connsiteX2" fmla="*/ 126044 w 126044"/>
                    <a:gd name="connsiteY2" fmla="*/ 230066 h 230066"/>
                  </a:gdLst>
                  <a:ahLst/>
                  <a:cxnLst>
                    <a:cxn ang="0">
                      <a:pos x="connsiteX0" y="connsiteY0"/>
                    </a:cxn>
                    <a:cxn ang="0">
                      <a:pos x="connsiteX1" y="connsiteY1"/>
                    </a:cxn>
                    <a:cxn ang="0">
                      <a:pos x="connsiteX2" y="connsiteY2"/>
                    </a:cxn>
                  </a:cxnLst>
                  <a:rect l="l" t="t" r="r" b="b"/>
                  <a:pathLst>
                    <a:path w="126044" h="230066">
                      <a:moveTo>
                        <a:pt x="117806" y="0"/>
                      </a:moveTo>
                      <a:lnTo>
                        <a:pt x="0" y="117806"/>
                      </a:lnTo>
                      <a:lnTo>
                        <a:pt x="126044" y="23006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278659CA-4804-49B6-B727-3D10EBBE39B8}"/>
                    </a:ext>
                  </a:extLst>
                </p:cNvPr>
                <p:cNvSpPr/>
                <p:nvPr/>
              </p:nvSpPr>
              <p:spPr>
                <a:xfrm>
                  <a:off x="2219137" y="5034703"/>
                  <a:ext cx="119063" cy="114546"/>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9" name="Group 8">
                  <a:extLst>
                    <a:ext uri="{FF2B5EF4-FFF2-40B4-BE49-F238E27FC236}">
                      <a16:creationId xmlns:a16="http://schemas.microsoft.com/office/drawing/2014/main" id="{30364DBC-70F1-445E-BBD1-9F3BEB29D196}"/>
                    </a:ext>
                  </a:extLst>
                </p:cNvPr>
                <p:cNvGrpSpPr/>
                <p:nvPr/>
              </p:nvGrpSpPr>
              <p:grpSpPr>
                <a:xfrm>
                  <a:off x="1609725" y="5033513"/>
                  <a:ext cx="80996" cy="116927"/>
                  <a:chOff x="1609725" y="5029200"/>
                  <a:chExt cx="80996" cy="116927"/>
                </a:xfrm>
              </p:grpSpPr>
              <p:cxnSp>
                <p:nvCxnSpPr>
                  <p:cNvPr id="7" name="Straight Connector 6">
                    <a:extLst>
                      <a:ext uri="{FF2B5EF4-FFF2-40B4-BE49-F238E27FC236}">
                        <a16:creationId xmlns:a16="http://schemas.microsoft.com/office/drawing/2014/main" id="{2220A227-4058-45E6-9332-15AE1BC643F9}"/>
                      </a:ext>
                    </a:extLst>
                  </p:cNvPr>
                  <p:cNvCxnSpPr/>
                  <p:nvPr/>
                </p:nvCxnSpPr>
                <p:spPr>
                  <a:xfrm>
                    <a:off x="1609725"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A971664-67B9-4C6E-8E76-D1C0301A77C0}"/>
                      </a:ext>
                    </a:extLst>
                  </p:cNvPr>
                  <p:cNvCxnSpPr/>
                  <p:nvPr/>
                </p:nvCxnSpPr>
                <p:spPr>
                  <a:xfrm>
                    <a:off x="1690721"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99792C8-2886-47E8-92CD-9126CF1101E2}"/>
                      </a:ext>
                    </a:extLst>
                  </p:cNvPr>
                  <p:cNvCxnSpPr/>
                  <p:nvPr/>
                </p:nvCxnSpPr>
                <p:spPr>
                  <a:xfrm>
                    <a:off x="1650223"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20" name="Rectangle: Rounded Corners 19">
              <a:extLst>
                <a:ext uri="{FF2B5EF4-FFF2-40B4-BE49-F238E27FC236}">
                  <a16:creationId xmlns:a16="http://schemas.microsoft.com/office/drawing/2014/main" id="{913C7156-A476-437C-BB7C-12F421742609}"/>
                </a:ext>
              </a:extLst>
            </p:cNvPr>
            <p:cNvSpPr/>
            <p:nvPr/>
          </p:nvSpPr>
          <p:spPr>
            <a:xfrm>
              <a:off x="2081030" y="3995224"/>
              <a:ext cx="1488990" cy="395501"/>
            </a:xfrm>
            <a:prstGeom prst="roundRect">
              <a:avLst>
                <a:gd name="adj" fmla="val 332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Rectangle 20">
              <a:extLst>
                <a:ext uri="{FF2B5EF4-FFF2-40B4-BE49-F238E27FC236}">
                  <a16:creationId xmlns:a16="http://schemas.microsoft.com/office/drawing/2014/main" id="{DC22F6A5-5B61-4AD0-85A8-12940BD7F0DD}"/>
                </a:ext>
              </a:extLst>
            </p:cNvPr>
            <p:cNvSpPr/>
            <p:nvPr/>
          </p:nvSpPr>
          <p:spPr>
            <a:xfrm>
              <a:off x="2255096" y="4003535"/>
              <a:ext cx="1140859" cy="400110"/>
            </a:xfrm>
            <a:prstGeom prst="rect">
              <a:avLst/>
            </a:prstGeom>
          </p:spPr>
          <p:txBody>
            <a:bodyPr wrap="square">
              <a:spAutoFit/>
            </a:bodyPr>
            <a:lstStyle/>
            <a:p>
              <a:pPr algn="ctr"/>
              <a:r>
                <a:rPr lang="en-GB" sz="2000" b="1" dirty="0">
                  <a:solidFill>
                    <a:schemeClr val="bg1"/>
                  </a:solidFill>
                </a:rPr>
                <a:t>Sign Up</a:t>
              </a:r>
            </a:p>
          </p:txBody>
        </p:sp>
        <p:sp>
          <p:nvSpPr>
            <p:cNvPr id="22" name="Rectangle: Rounded Corners 21">
              <a:extLst>
                <a:ext uri="{FF2B5EF4-FFF2-40B4-BE49-F238E27FC236}">
                  <a16:creationId xmlns:a16="http://schemas.microsoft.com/office/drawing/2014/main" id="{8711D4EA-0001-4F69-B1DD-720515EE1683}"/>
                </a:ext>
              </a:extLst>
            </p:cNvPr>
            <p:cNvSpPr/>
            <p:nvPr/>
          </p:nvSpPr>
          <p:spPr>
            <a:xfrm>
              <a:off x="2081030" y="4617703"/>
              <a:ext cx="1488990" cy="395501"/>
            </a:xfrm>
            <a:prstGeom prst="roundRect">
              <a:avLst>
                <a:gd name="adj" fmla="val 332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a:extLst>
                <a:ext uri="{FF2B5EF4-FFF2-40B4-BE49-F238E27FC236}">
                  <a16:creationId xmlns:a16="http://schemas.microsoft.com/office/drawing/2014/main" id="{954450F1-4412-4D3D-82E8-0BB8B90817EE}"/>
                </a:ext>
              </a:extLst>
            </p:cNvPr>
            <p:cNvSpPr/>
            <p:nvPr/>
          </p:nvSpPr>
          <p:spPr>
            <a:xfrm>
              <a:off x="2255096" y="4626014"/>
              <a:ext cx="1140859" cy="400110"/>
            </a:xfrm>
            <a:prstGeom prst="rect">
              <a:avLst/>
            </a:prstGeom>
          </p:spPr>
          <p:txBody>
            <a:bodyPr wrap="square">
              <a:spAutoFit/>
            </a:bodyPr>
            <a:lstStyle/>
            <a:p>
              <a:pPr algn="ctr"/>
              <a:r>
                <a:rPr lang="en-GB" sz="2000" b="1" dirty="0">
                  <a:solidFill>
                    <a:schemeClr val="bg1"/>
                  </a:solidFill>
                </a:rPr>
                <a:t>Sign In</a:t>
              </a:r>
            </a:p>
          </p:txBody>
        </p:sp>
        <p:sp>
          <p:nvSpPr>
            <p:cNvPr id="24" name="Rectangle 23">
              <a:extLst>
                <a:ext uri="{FF2B5EF4-FFF2-40B4-BE49-F238E27FC236}">
                  <a16:creationId xmlns:a16="http://schemas.microsoft.com/office/drawing/2014/main" id="{6B1EDDCD-7CD8-4AC4-BEBA-B3C61D740AE2}"/>
                </a:ext>
              </a:extLst>
            </p:cNvPr>
            <p:cNvSpPr/>
            <p:nvPr/>
          </p:nvSpPr>
          <p:spPr>
            <a:xfrm>
              <a:off x="1866355" y="2437846"/>
              <a:ext cx="1918340" cy="830997"/>
            </a:xfrm>
            <a:prstGeom prst="rect">
              <a:avLst/>
            </a:prstGeom>
          </p:spPr>
          <p:txBody>
            <a:bodyPr wrap="square">
              <a:spAutoFit/>
            </a:bodyPr>
            <a:lstStyle/>
            <a:p>
              <a:pPr algn="ctr"/>
              <a:r>
                <a:rPr lang="en-GB" sz="2400" b="1" dirty="0"/>
                <a:t>Onboarding Page</a:t>
              </a:r>
            </a:p>
          </p:txBody>
        </p:sp>
        <p:cxnSp>
          <p:nvCxnSpPr>
            <p:cNvPr id="26" name="Connector: Elbow 25">
              <a:extLst>
                <a:ext uri="{FF2B5EF4-FFF2-40B4-BE49-F238E27FC236}">
                  <a16:creationId xmlns:a16="http://schemas.microsoft.com/office/drawing/2014/main" id="{3FC0ABE7-4299-4539-A166-DE03C35EFB6A}"/>
                </a:ext>
              </a:extLst>
            </p:cNvPr>
            <p:cNvCxnSpPr>
              <a:cxnSpLocks/>
              <a:stCxn id="22" idx="3"/>
            </p:cNvCxnSpPr>
            <p:nvPr/>
          </p:nvCxnSpPr>
          <p:spPr>
            <a:xfrm flipV="1">
              <a:off x="3570020" y="4101743"/>
              <a:ext cx="5981943" cy="713711"/>
            </a:xfrm>
            <a:prstGeom prst="bentConnector3">
              <a:avLst>
                <a:gd name="adj1" fmla="val 86216"/>
              </a:avLst>
            </a:prstGeom>
            <a:ln w="12700">
              <a:prstDash val="lgDashDot"/>
              <a:tailEnd type="stealth" w="lg" len="med"/>
            </a:ln>
          </p:spPr>
          <p:style>
            <a:lnRef idx="1">
              <a:schemeClr val="accent1"/>
            </a:lnRef>
            <a:fillRef idx="0">
              <a:schemeClr val="accent1"/>
            </a:fillRef>
            <a:effectRef idx="0">
              <a:schemeClr val="accent1"/>
            </a:effectRef>
            <a:fontRef idx="minor">
              <a:schemeClr val="tx1"/>
            </a:fontRef>
          </p:style>
        </p:cxnSp>
        <p:grpSp>
          <p:nvGrpSpPr>
            <p:cNvPr id="31" name="Group 30">
              <a:extLst>
                <a:ext uri="{FF2B5EF4-FFF2-40B4-BE49-F238E27FC236}">
                  <a16:creationId xmlns:a16="http://schemas.microsoft.com/office/drawing/2014/main" id="{07C8CE1B-8307-4245-9F08-40DDC26DA634}"/>
                </a:ext>
              </a:extLst>
            </p:cNvPr>
            <p:cNvGrpSpPr/>
            <p:nvPr/>
          </p:nvGrpSpPr>
          <p:grpSpPr>
            <a:xfrm>
              <a:off x="9726028" y="2166422"/>
              <a:ext cx="2255320" cy="3751379"/>
              <a:chOff x="1458551" y="2391508"/>
              <a:chExt cx="1666116" cy="2771331"/>
            </a:xfrm>
          </p:grpSpPr>
          <p:sp>
            <p:nvSpPr>
              <p:cNvPr id="32" name="Rectangle: Rounded Corners 31">
                <a:extLst>
                  <a:ext uri="{FF2B5EF4-FFF2-40B4-BE49-F238E27FC236}">
                    <a16:creationId xmlns:a16="http://schemas.microsoft.com/office/drawing/2014/main" id="{E238ECB9-DDE0-4120-9C5C-06FBDAFA19E4}"/>
                  </a:ext>
                </a:extLst>
              </p:cNvPr>
              <p:cNvSpPr/>
              <p:nvPr/>
            </p:nvSpPr>
            <p:spPr>
              <a:xfrm>
                <a:off x="1458552" y="2391508"/>
                <a:ext cx="1666115" cy="2771331"/>
              </a:xfrm>
              <a:prstGeom prst="roundRect">
                <a:avLst>
                  <a:gd name="adj" fmla="val 4650"/>
                </a:avLst>
              </a:prstGeom>
              <a:solidFill>
                <a:schemeClr val="accent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Rectangle: Rounded Corners 32">
                <a:extLst>
                  <a:ext uri="{FF2B5EF4-FFF2-40B4-BE49-F238E27FC236}">
                    <a16:creationId xmlns:a16="http://schemas.microsoft.com/office/drawing/2014/main" id="{061D0D6A-9782-4909-892F-C5A8BE093E33}"/>
                  </a:ext>
                </a:extLst>
              </p:cNvPr>
              <p:cNvSpPr/>
              <p:nvPr/>
            </p:nvSpPr>
            <p:spPr>
              <a:xfrm>
                <a:off x="1458551" y="4998346"/>
                <a:ext cx="1666115" cy="164493"/>
              </a:xfrm>
              <a:prstGeom prst="roundRect">
                <a:avLst>
                  <a:gd name="adj" fmla="val 3294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4" name="Group 33">
                <a:extLst>
                  <a:ext uri="{FF2B5EF4-FFF2-40B4-BE49-F238E27FC236}">
                    <a16:creationId xmlns:a16="http://schemas.microsoft.com/office/drawing/2014/main" id="{B94762FB-CAE9-4362-8D25-A994ACA2F3BD}"/>
                  </a:ext>
                </a:extLst>
              </p:cNvPr>
              <p:cNvGrpSpPr/>
              <p:nvPr/>
            </p:nvGrpSpPr>
            <p:grpSpPr>
              <a:xfrm>
                <a:off x="1619249" y="5033513"/>
                <a:ext cx="1305807" cy="116927"/>
                <a:chOff x="1609725" y="5033513"/>
                <a:chExt cx="1305807" cy="116927"/>
              </a:xfrm>
            </p:grpSpPr>
            <p:sp>
              <p:nvSpPr>
                <p:cNvPr id="35" name="Freeform: Shape 34">
                  <a:extLst>
                    <a:ext uri="{FF2B5EF4-FFF2-40B4-BE49-F238E27FC236}">
                      <a16:creationId xmlns:a16="http://schemas.microsoft.com/office/drawing/2014/main" id="{0DD1CDD8-0D85-4E28-8038-812DE51EE7FC}"/>
                    </a:ext>
                  </a:extLst>
                </p:cNvPr>
                <p:cNvSpPr/>
                <p:nvPr/>
              </p:nvSpPr>
              <p:spPr>
                <a:xfrm>
                  <a:off x="2866616" y="5043330"/>
                  <a:ext cx="48916" cy="97293"/>
                </a:xfrm>
                <a:custGeom>
                  <a:avLst/>
                  <a:gdLst>
                    <a:gd name="connsiteX0" fmla="*/ 117806 w 117806"/>
                    <a:gd name="connsiteY0" fmla="*/ 0 h 213173"/>
                    <a:gd name="connsiteX1" fmla="*/ 0 w 117806"/>
                    <a:gd name="connsiteY1" fmla="*/ 117806 h 213173"/>
                    <a:gd name="connsiteX2" fmla="*/ 95367 w 117806"/>
                    <a:gd name="connsiteY2" fmla="*/ 213173 h 213173"/>
                    <a:gd name="connsiteX0" fmla="*/ 117806 w 138317"/>
                    <a:gd name="connsiteY0" fmla="*/ 0 h 246959"/>
                    <a:gd name="connsiteX1" fmla="*/ 0 w 138317"/>
                    <a:gd name="connsiteY1" fmla="*/ 117806 h 246959"/>
                    <a:gd name="connsiteX2" fmla="*/ 138317 w 138317"/>
                    <a:gd name="connsiteY2" fmla="*/ 246959 h 246959"/>
                    <a:gd name="connsiteX0" fmla="*/ 117806 w 126044"/>
                    <a:gd name="connsiteY0" fmla="*/ 0 h 230066"/>
                    <a:gd name="connsiteX1" fmla="*/ 0 w 126044"/>
                    <a:gd name="connsiteY1" fmla="*/ 117806 h 230066"/>
                    <a:gd name="connsiteX2" fmla="*/ 126044 w 126044"/>
                    <a:gd name="connsiteY2" fmla="*/ 230066 h 230066"/>
                    <a:gd name="connsiteX0" fmla="*/ 117806 w 126044"/>
                    <a:gd name="connsiteY0" fmla="*/ 0 h 230066"/>
                    <a:gd name="connsiteX1" fmla="*/ 0 w 126044"/>
                    <a:gd name="connsiteY1" fmla="*/ 117806 h 230066"/>
                    <a:gd name="connsiteX2" fmla="*/ 126044 w 126044"/>
                    <a:gd name="connsiteY2" fmla="*/ 230066 h 230066"/>
                  </a:gdLst>
                  <a:ahLst/>
                  <a:cxnLst>
                    <a:cxn ang="0">
                      <a:pos x="connsiteX0" y="connsiteY0"/>
                    </a:cxn>
                    <a:cxn ang="0">
                      <a:pos x="connsiteX1" y="connsiteY1"/>
                    </a:cxn>
                    <a:cxn ang="0">
                      <a:pos x="connsiteX2" y="connsiteY2"/>
                    </a:cxn>
                  </a:cxnLst>
                  <a:rect l="l" t="t" r="r" b="b"/>
                  <a:pathLst>
                    <a:path w="126044" h="230066">
                      <a:moveTo>
                        <a:pt x="117806" y="0"/>
                      </a:moveTo>
                      <a:lnTo>
                        <a:pt x="0" y="117806"/>
                      </a:lnTo>
                      <a:lnTo>
                        <a:pt x="126044" y="23006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ctangle: Rounded Corners 35">
                  <a:extLst>
                    <a:ext uri="{FF2B5EF4-FFF2-40B4-BE49-F238E27FC236}">
                      <a16:creationId xmlns:a16="http://schemas.microsoft.com/office/drawing/2014/main" id="{C8BFB2EA-60AA-48EF-A728-65210B943440}"/>
                    </a:ext>
                  </a:extLst>
                </p:cNvPr>
                <p:cNvSpPr/>
                <p:nvPr/>
              </p:nvSpPr>
              <p:spPr>
                <a:xfrm>
                  <a:off x="2219137" y="5034703"/>
                  <a:ext cx="119063" cy="114546"/>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7" name="Group 36">
                  <a:extLst>
                    <a:ext uri="{FF2B5EF4-FFF2-40B4-BE49-F238E27FC236}">
                      <a16:creationId xmlns:a16="http://schemas.microsoft.com/office/drawing/2014/main" id="{F63DEFC6-5A8F-48A1-B822-96B2616F3B61}"/>
                    </a:ext>
                  </a:extLst>
                </p:cNvPr>
                <p:cNvGrpSpPr/>
                <p:nvPr/>
              </p:nvGrpSpPr>
              <p:grpSpPr>
                <a:xfrm>
                  <a:off x="1609725" y="5033513"/>
                  <a:ext cx="80996" cy="116927"/>
                  <a:chOff x="1609725" y="5029200"/>
                  <a:chExt cx="80996" cy="116927"/>
                </a:xfrm>
              </p:grpSpPr>
              <p:cxnSp>
                <p:nvCxnSpPr>
                  <p:cNvPr id="38" name="Straight Connector 37">
                    <a:extLst>
                      <a:ext uri="{FF2B5EF4-FFF2-40B4-BE49-F238E27FC236}">
                        <a16:creationId xmlns:a16="http://schemas.microsoft.com/office/drawing/2014/main" id="{EB040F60-AE60-4579-93A5-3B7F54DA0538}"/>
                      </a:ext>
                    </a:extLst>
                  </p:cNvPr>
                  <p:cNvCxnSpPr/>
                  <p:nvPr/>
                </p:nvCxnSpPr>
                <p:spPr>
                  <a:xfrm>
                    <a:off x="1609725"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386EB242-6FE9-4402-8733-E47065858F61}"/>
                      </a:ext>
                    </a:extLst>
                  </p:cNvPr>
                  <p:cNvCxnSpPr/>
                  <p:nvPr/>
                </p:nvCxnSpPr>
                <p:spPr>
                  <a:xfrm>
                    <a:off x="1690721"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3F498EF-351C-4B24-9647-5D91AAB1F32F}"/>
                      </a:ext>
                    </a:extLst>
                  </p:cNvPr>
                  <p:cNvCxnSpPr/>
                  <p:nvPr/>
                </p:nvCxnSpPr>
                <p:spPr>
                  <a:xfrm>
                    <a:off x="1650223"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44" name="Rectangle: Rounded Corners 43">
              <a:extLst>
                <a:ext uri="{FF2B5EF4-FFF2-40B4-BE49-F238E27FC236}">
                  <a16:creationId xmlns:a16="http://schemas.microsoft.com/office/drawing/2014/main" id="{3A1F7BDC-2D0E-4C6A-BC17-8DFDE88CAD60}"/>
                </a:ext>
              </a:extLst>
            </p:cNvPr>
            <p:cNvSpPr/>
            <p:nvPr/>
          </p:nvSpPr>
          <p:spPr>
            <a:xfrm>
              <a:off x="4884945" y="2677540"/>
              <a:ext cx="2824150" cy="1713183"/>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ctangle 44">
              <a:extLst>
                <a:ext uri="{FF2B5EF4-FFF2-40B4-BE49-F238E27FC236}">
                  <a16:creationId xmlns:a16="http://schemas.microsoft.com/office/drawing/2014/main" id="{616EB46D-ADF1-444C-A8DF-EB5DAC9239E5}"/>
                </a:ext>
              </a:extLst>
            </p:cNvPr>
            <p:cNvSpPr/>
            <p:nvPr/>
          </p:nvSpPr>
          <p:spPr>
            <a:xfrm>
              <a:off x="5365602" y="3075793"/>
              <a:ext cx="1862835" cy="707886"/>
            </a:xfrm>
            <a:prstGeom prst="rect">
              <a:avLst/>
            </a:prstGeom>
          </p:spPr>
          <p:txBody>
            <a:bodyPr wrap="square">
              <a:spAutoFit/>
            </a:bodyPr>
            <a:lstStyle/>
            <a:p>
              <a:pPr algn="ctr"/>
              <a:r>
                <a:rPr lang="en-GB" sz="2000" b="1" dirty="0">
                  <a:solidFill>
                    <a:schemeClr val="bg1"/>
                  </a:solidFill>
                </a:rPr>
                <a:t>Profile setup page</a:t>
              </a:r>
            </a:p>
          </p:txBody>
        </p:sp>
        <p:cxnSp>
          <p:nvCxnSpPr>
            <p:cNvPr id="48" name="Connector: Elbow 47">
              <a:extLst>
                <a:ext uri="{FF2B5EF4-FFF2-40B4-BE49-F238E27FC236}">
                  <a16:creationId xmlns:a16="http://schemas.microsoft.com/office/drawing/2014/main" id="{F5F1F8E0-2992-44AB-BFF8-DC2BB5407F97}"/>
                </a:ext>
              </a:extLst>
            </p:cNvPr>
            <p:cNvCxnSpPr>
              <a:stCxn id="44" idx="3"/>
            </p:cNvCxnSpPr>
            <p:nvPr/>
          </p:nvCxnSpPr>
          <p:spPr>
            <a:xfrm>
              <a:off x="7709095" y="3534132"/>
              <a:ext cx="1770549" cy="567611"/>
            </a:xfrm>
            <a:prstGeom prst="bentConnector3">
              <a:avLst>
                <a:gd name="adj1" fmla="val 57151"/>
              </a:avLst>
            </a:prstGeom>
            <a:ln>
              <a:prstDash val="lgDashDot"/>
              <a:tailEnd type="none"/>
            </a:ln>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2B279744-E32D-4528-BFFD-1941DE7C8B20}"/>
                </a:ext>
              </a:extLst>
            </p:cNvPr>
            <p:cNvSpPr/>
            <p:nvPr/>
          </p:nvSpPr>
          <p:spPr>
            <a:xfrm>
              <a:off x="9917645" y="3075793"/>
              <a:ext cx="1862835" cy="1200329"/>
            </a:xfrm>
            <a:prstGeom prst="rect">
              <a:avLst/>
            </a:prstGeom>
          </p:spPr>
          <p:txBody>
            <a:bodyPr wrap="square">
              <a:spAutoFit/>
            </a:bodyPr>
            <a:lstStyle/>
            <a:p>
              <a:pPr algn="ctr"/>
              <a:r>
                <a:rPr lang="en-GB" sz="3600" b="1" dirty="0">
                  <a:solidFill>
                    <a:schemeClr val="bg1"/>
                  </a:solidFill>
                </a:rPr>
                <a:t>Splash Screen</a:t>
              </a:r>
            </a:p>
          </p:txBody>
        </p:sp>
      </p:grpSp>
      <p:cxnSp>
        <p:nvCxnSpPr>
          <p:cNvPr id="53" name="Connector: Elbow 52">
            <a:extLst>
              <a:ext uri="{FF2B5EF4-FFF2-40B4-BE49-F238E27FC236}">
                <a16:creationId xmlns:a16="http://schemas.microsoft.com/office/drawing/2014/main" id="{A87710DA-E6A6-435E-9A10-1EA4CCBE9ADC}"/>
              </a:ext>
            </a:extLst>
          </p:cNvPr>
          <p:cNvCxnSpPr>
            <a:stCxn id="20" idx="3"/>
            <a:endCxn id="44" idx="1"/>
          </p:cNvCxnSpPr>
          <p:nvPr/>
        </p:nvCxnSpPr>
        <p:spPr>
          <a:xfrm flipV="1">
            <a:off x="2940176" y="3465096"/>
            <a:ext cx="1314925" cy="658843"/>
          </a:xfrm>
          <a:prstGeom prst="bentConnector3">
            <a:avLst>
              <a:gd name="adj1" fmla="val 62838"/>
            </a:avLst>
          </a:prstGeom>
          <a:ln>
            <a:prstDash val="lgDashDot"/>
            <a:tailEnd type="triangle"/>
          </a:ln>
        </p:spPr>
        <p:style>
          <a:lnRef idx="1">
            <a:schemeClr val="accent1"/>
          </a:lnRef>
          <a:fillRef idx="0">
            <a:schemeClr val="accent1"/>
          </a:fillRef>
          <a:effectRef idx="0">
            <a:schemeClr val="accent1"/>
          </a:effectRef>
          <a:fontRef idx="minor">
            <a:schemeClr val="tx1"/>
          </a:fontRef>
        </p:style>
      </p:cxnSp>
      <p:sp>
        <p:nvSpPr>
          <p:cNvPr id="59" name="Freeform: Shape 58">
            <a:extLst>
              <a:ext uri="{FF2B5EF4-FFF2-40B4-BE49-F238E27FC236}">
                <a16:creationId xmlns:a16="http://schemas.microsoft.com/office/drawing/2014/main" id="{75E625F6-7AEC-4A18-8C4A-970D2DA760B2}"/>
              </a:ext>
            </a:extLst>
          </p:cNvPr>
          <p:cNvSpPr/>
          <p:nvPr/>
        </p:nvSpPr>
        <p:spPr>
          <a:xfrm>
            <a:off x="787791" y="5866228"/>
            <a:ext cx="9439421" cy="956603"/>
          </a:xfrm>
          <a:custGeom>
            <a:avLst/>
            <a:gdLst>
              <a:gd name="connsiteX0" fmla="*/ 8440615 w 8440615"/>
              <a:gd name="connsiteY0" fmla="*/ 0 h 956603"/>
              <a:gd name="connsiteX1" fmla="*/ 8440615 w 8440615"/>
              <a:gd name="connsiteY1" fmla="*/ 393895 h 956603"/>
              <a:gd name="connsiteX2" fmla="*/ 0 w 8440615"/>
              <a:gd name="connsiteY2" fmla="*/ 393895 h 956603"/>
              <a:gd name="connsiteX3" fmla="*/ 0 w 8440615"/>
              <a:gd name="connsiteY3" fmla="*/ 956603 h 956603"/>
            </a:gdLst>
            <a:ahLst/>
            <a:cxnLst>
              <a:cxn ang="0">
                <a:pos x="connsiteX0" y="connsiteY0"/>
              </a:cxn>
              <a:cxn ang="0">
                <a:pos x="connsiteX1" y="connsiteY1"/>
              </a:cxn>
              <a:cxn ang="0">
                <a:pos x="connsiteX2" y="connsiteY2"/>
              </a:cxn>
              <a:cxn ang="0">
                <a:pos x="connsiteX3" y="connsiteY3"/>
              </a:cxn>
            </a:cxnLst>
            <a:rect l="l" t="t" r="r" b="b"/>
            <a:pathLst>
              <a:path w="8440615" h="956603">
                <a:moveTo>
                  <a:pt x="8440615" y="0"/>
                </a:moveTo>
                <a:lnTo>
                  <a:pt x="8440615" y="393895"/>
                </a:lnTo>
                <a:lnTo>
                  <a:pt x="0" y="393895"/>
                </a:lnTo>
                <a:lnTo>
                  <a:pt x="0" y="956603"/>
                </a:lnTo>
              </a:path>
            </a:pathLst>
          </a:custGeom>
          <a:noFill/>
          <a:ln>
            <a:prstDash val="lgDashDot"/>
            <a:tailEnd type="none"/>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826776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Site Map</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51" name="Group 50">
            <a:extLst>
              <a:ext uri="{FF2B5EF4-FFF2-40B4-BE49-F238E27FC236}">
                <a16:creationId xmlns:a16="http://schemas.microsoft.com/office/drawing/2014/main" id="{0EEB8BED-508E-48D2-882E-54EA45E14D98}"/>
              </a:ext>
            </a:extLst>
          </p:cNvPr>
          <p:cNvGrpSpPr/>
          <p:nvPr/>
        </p:nvGrpSpPr>
        <p:grpSpPr>
          <a:xfrm>
            <a:off x="1340708" y="2123495"/>
            <a:ext cx="2255320" cy="3751382"/>
            <a:chOff x="1697865" y="2166425"/>
            <a:chExt cx="2255320" cy="3751382"/>
          </a:xfrm>
        </p:grpSpPr>
        <p:grpSp>
          <p:nvGrpSpPr>
            <p:cNvPr id="14" name="Group 13">
              <a:extLst>
                <a:ext uri="{FF2B5EF4-FFF2-40B4-BE49-F238E27FC236}">
                  <a16:creationId xmlns:a16="http://schemas.microsoft.com/office/drawing/2014/main" id="{05F18F42-A1E9-486F-BE7D-1569C844BFC3}"/>
                </a:ext>
              </a:extLst>
            </p:cNvPr>
            <p:cNvGrpSpPr/>
            <p:nvPr/>
          </p:nvGrpSpPr>
          <p:grpSpPr>
            <a:xfrm>
              <a:off x="1697865" y="2166425"/>
              <a:ext cx="2255320" cy="3751382"/>
              <a:chOff x="1458551" y="2391508"/>
              <a:chExt cx="1666116" cy="2771331"/>
            </a:xfrm>
          </p:grpSpPr>
          <p:sp>
            <p:nvSpPr>
              <p:cNvPr id="3" name="Rectangle: Rounded Corners 2">
                <a:extLst>
                  <a:ext uri="{FF2B5EF4-FFF2-40B4-BE49-F238E27FC236}">
                    <a16:creationId xmlns:a16="http://schemas.microsoft.com/office/drawing/2014/main" id="{24F5A5AA-5477-4994-9653-6ADA5E7F4F4F}"/>
                  </a:ext>
                </a:extLst>
              </p:cNvPr>
              <p:cNvSpPr/>
              <p:nvPr/>
            </p:nvSpPr>
            <p:spPr>
              <a:xfrm>
                <a:off x="1458552" y="2391508"/>
                <a:ext cx="1666115" cy="2771331"/>
              </a:xfrm>
              <a:prstGeom prst="roundRect">
                <a:avLst>
                  <a:gd name="adj" fmla="val 4650"/>
                </a:avLst>
              </a:prstGeom>
              <a:solidFill>
                <a:schemeClr val="bg1"/>
              </a:solidFill>
              <a:ln w="254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Rectangle: Rounded Corners 11">
                <a:extLst>
                  <a:ext uri="{FF2B5EF4-FFF2-40B4-BE49-F238E27FC236}">
                    <a16:creationId xmlns:a16="http://schemas.microsoft.com/office/drawing/2014/main" id="{58793B54-624B-481C-9831-E1517B55A127}"/>
                  </a:ext>
                </a:extLst>
              </p:cNvPr>
              <p:cNvSpPr/>
              <p:nvPr/>
            </p:nvSpPr>
            <p:spPr>
              <a:xfrm>
                <a:off x="1458551" y="4998346"/>
                <a:ext cx="1666115" cy="164493"/>
              </a:xfrm>
              <a:prstGeom prst="roundRect">
                <a:avLst>
                  <a:gd name="adj" fmla="val 32949"/>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EAF8B9E3-3756-4970-B223-27613C73064F}"/>
                  </a:ext>
                </a:extLst>
              </p:cNvPr>
              <p:cNvGrpSpPr/>
              <p:nvPr/>
            </p:nvGrpSpPr>
            <p:grpSpPr>
              <a:xfrm>
                <a:off x="1619249" y="5033513"/>
                <a:ext cx="1305807" cy="116927"/>
                <a:chOff x="1609725" y="5033513"/>
                <a:chExt cx="1305807" cy="116927"/>
              </a:xfrm>
            </p:grpSpPr>
            <p:sp>
              <p:nvSpPr>
                <p:cNvPr id="4" name="Freeform: Shape 3">
                  <a:extLst>
                    <a:ext uri="{FF2B5EF4-FFF2-40B4-BE49-F238E27FC236}">
                      <a16:creationId xmlns:a16="http://schemas.microsoft.com/office/drawing/2014/main" id="{E4F044A1-C9ED-4672-801F-06FB8BCD3399}"/>
                    </a:ext>
                  </a:extLst>
                </p:cNvPr>
                <p:cNvSpPr/>
                <p:nvPr/>
              </p:nvSpPr>
              <p:spPr>
                <a:xfrm>
                  <a:off x="2866616" y="5043330"/>
                  <a:ext cx="48916" cy="97293"/>
                </a:xfrm>
                <a:custGeom>
                  <a:avLst/>
                  <a:gdLst>
                    <a:gd name="connsiteX0" fmla="*/ 117806 w 117806"/>
                    <a:gd name="connsiteY0" fmla="*/ 0 h 213173"/>
                    <a:gd name="connsiteX1" fmla="*/ 0 w 117806"/>
                    <a:gd name="connsiteY1" fmla="*/ 117806 h 213173"/>
                    <a:gd name="connsiteX2" fmla="*/ 95367 w 117806"/>
                    <a:gd name="connsiteY2" fmla="*/ 213173 h 213173"/>
                    <a:gd name="connsiteX0" fmla="*/ 117806 w 138317"/>
                    <a:gd name="connsiteY0" fmla="*/ 0 h 246959"/>
                    <a:gd name="connsiteX1" fmla="*/ 0 w 138317"/>
                    <a:gd name="connsiteY1" fmla="*/ 117806 h 246959"/>
                    <a:gd name="connsiteX2" fmla="*/ 138317 w 138317"/>
                    <a:gd name="connsiteY2" fmla="*/ 246959 h 246959"/>
                    <a:gd name="connsiteX0" fmla="*/ 117806 w 126044"/>
                    <a:gd name="connsiteY0" fmla="*/ 0 h 230066"/>
                    <a:gd name="connsiteX1" fmla="*/ 0 w 126044"/>
                    <a:gd name="connsiteY1" fmla="*/ 117806 h 230066"/>
                    <a:gd name="connsiteX2" fmla="*/ 126044 w 126044"/>
                    <a:gd name="connsiteY2" fmla="*/ 230066 h 230066"/>
                    <a:gd name="connsiteX0" fmla="*/ 117806 w 126044"/>
                    <a:gd name="connsiteY0" fmla="*/ 0 h 230066"/>
                    <a:gd name="connsiteX1" fmla="*/ 0 w 126044"/>
                    <a:gd name="connsiteY1" fmla="*/ 117806 h 230066"/>
                    <a:gd name="connsiteX2" fmla="*/ 126044 w 126044"/>
                    <a:gd name="connsiteY2" fmla="*/ 230066 h 230066"/>
                  </a:gdLst>
                  <a:ahLst/>
                  <a:cxnLst>
                    <a:cxn ang="0">
                      <a:pos x="connsiteX0" y="connsiteY0"/>
                    </a:cxn>
                    <a:cxn ang="0">
                      <a:pos x="connsiteX1" y="connsiteY1"/>
                    </a:cxn>
                    <a:cxn ang="0">
                      <a:pos x="connsiteX2" y="connsiteY2"/>
                    </a:cxn>
                  </a:cxnLst>
                  <a:rect l="l" t="t" r="r" b="b"/>
                  <a:pathLst>
                    <a:path w="126044" h="230066">
                      <a:moveTo>
                        <a:pt x="117806" y="0"/>
                      </a:moveTo>
                      <a:lnTo>
                        <a:pt x="0" y="117806"/>
                      </a:lnTo>
                      <a:lnTo>
                        <a:pt x="126044" y="230066"/>
                      </a:lnTo>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Rectangle: Rounded Corners 4">
                  <a:extLst>
                    <a:ext uri="{FF2B5EF4-FFF2-40B4-BE49-F238E27FC236}">
                      <a16:creationId xmlns:a16="http://schemas.microsoft.com/office/drawing/2014/main" id="{278659CA-4804-49B6-B727-3D10EBBE39B8}"/>
                    </a:ext>
                  </a:extLst>
                </p:cNvPr>
                <p:cNvSpPr/>
                <p:nvPr/>
              </p:nvSpPr>
              <p:spPr>
                <a:xfrm>
                  <a:off x="2219137" y="5034703"/>
                  <a:ext cx="119063" cy="114546"/>
                </a:xfrm>
                <a:prstGeom prst="round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9" name="Group 8">
                  <a:extLst>
                    <a:ext uri="{FF2B5EF4-FFF2-40B4-BE49-F238E27FC236}">
                      <a16:creationId xmlns:a16="http://schemas.microsoft.com/office/drawing/2014/main" id="{30364DBC-70F1-445E-BBD1-9F3BEB29D196}"/>
                    </a:ext>
                  </a:extLst>
                </p:cNvPr>
                <p:cNvGrpSpPr/>
                <p:nvPr/>
              </p:nvGrpSpPr>
              <p:grpSpPr>
                <a:xfrm>
                  <a:off x="1609725" y="5033513"/>
                  <a:ext cx="80996" cy="116927"/>
                  <a:chOff x="1609725" y="5029200"/>
                  <a:chExt cx="80996" cy="116927"/>
                </a:xfrm>
              </p:grpSpPr>
              <p:cxnSp>
                <p:nvCxnSpPr>
                  <p:cNvPr id="7" name="Straight Connector 6">
                    <a:extLst>
                      <a:ext uri="{FF2B5EF4-FFF2-40B4-BE49-F238E27FC236}">
                        <a16:creationId xmlns:a16="http://schemas.microsoft.com/office/drawing/2014/main" id="{2220A227-4058-45E6-9332-15AE1BC643F9}"/>
                      </a:ext>
                    </a:extLst>
                  </p:cNvPr>
                  <p:cNvCxnSpPr/>
                  <p:nvPr/>
                </p:nvCxnSpPr>
                <p:spPr>
                  <a:xfrm>
                    <a:off x="1609725"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A971664-67B9-4C6E-8E76-D1C0301A77C0}"/>
                      </a:ext>
                    </a:extLst>
                  </p:cNvPr>
                  <p:cNvCxnSpPr/>
                  <p:nvPr/>
                </p:nvCxnSpPr>
                <p:spPr>
                  <a:xfrm>
                    <a:off x="1690721"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99792C8-2886-47E8-92CD-9126CF1101E2}"/>
                      </a:ext>
                    </a:extLst>
                  </p:cNvPr>
                  <p:cNvCxnSpPr/>
                  <p:nvPr/>
                </p:nvCxnSpPr>
                <p:spPr>
                  <a:xfrm>
                    <a:off x="1650223" y="5029200"/>
                    <a:ext cx="0" cy="116927"/>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grpSp>
        </p:grpSp>
        <p:sp>
          <p:nvSpPr>
            <p:cNvPr id="24" name="Rectangle 23">
              <a:extLst>
                <a:ext uri="{FF2B5EF4-FFF2-40B4-BE49-F238E27FC236}">
                  <a16:creationId xmlns:a16="http://schemas.microsoft.com/office/drawing/2014/main" id="{6B1EDDCD-7CD8-4AC4-BEBA-B3C61D740AE2}"/>
                </a:ext>
              </a:extLst>
            </p:cNvPr>
            <p:cNvSpPr/>
            <p:nvPr/>
          </p:nvSpPr>
          <p:spPr>
            <a:xfrm>
              <a:off x="1861730" y="3699952"/>
              <a:ext cx="1918340" cy="461665"/>
            </a:xfrm>
            <a:prstGeom prst="rect">
              <a:avLst/>
            </a:prstGeom>
          </p:spPr>
          <p:txBody>
            <a:bodyPr wrap="square">
              <a:spAutoFit/>
            </a:bodyPr>
            <a:lstStyle/>
            <a:p>
              <a:pPr algn="ctr"/>
              <a:r>
                <a:rPr lang="en-GB" sz="2400" b="1" dirty="0"/>
                <a:t>Homepage</a:t>
              </a:r>
            </a:p>
          </p:txBody>
        </p:sp>
      </p:grpSp>
      <p:sp>
        <p:nvSpPr>
          <p:cNvPr id="6" name="Freeform: Shape 5">
            <a:extLst>
              <a:ext uri="{FF2B5EF4-FFF2-40B4-BE49-F238E27FC236}">
                <a16:creationId xmlns:a16="http://schemas.microsoft.com/office/drawing/2014/main" id="{C96B706E-DD0C-4B7A-B851-79B603537B58}"/>
              </a:ext>
            </a:extLst>
          </p:cNvPr>
          <p:cNvSpPr/>
          <p:nvPr/>
        </p:nvSpPr>
        <p:spPr>
          <a:xfrm>
            <a:off x="787791" y="14068"/>
            <a:ext cx="422031" cy="2700997"/>
          </a:xfrm>
          <a:custGeom>
            <a:avLst/>
            <a:gdLst>
              <a:gd name="connsiteX0" fmla="*/ 0 w 422031"/>
              <a:gd name="connsiteY0" fmla="*/ 0 h 2700997"/>
              <a:gd name="connsiteX1" fmla="*/ 0 w 422031"/>
              <a:gd name="connsiteY1" fmla="*/ 2700997 h 2700997"/>
              <a:gd name="connsiteX2" fmla="*/ 422031 w 422031"/>
              <a:gd name="connsiteY2" fmla="*/ 2700997 h 2700997"/>
            </a:gdLst>
            <a:ahLst/>
            <a:cxnLst>
              <a:cxn ang="0">
                <a:pos x="connsiteX0" y="connsiteY0"/>
              </a:cxn>
              <a:cxn ang="0">
                <a:pos x="connsiteX1" y="connsiteY1"/>
              </a:cxn>
              <a:cxn ang="0">
                <a:pos x="connsiteX2" y="connsiteY2"/>
              </a:cxn>
            </a:cxnLst>
            <a:rect l="l" t="t" r="r" b="b"/>
            <a:pathLst>
              <a:path w="422031" h="2700997">
                <a:moveTo>
                  <a:pt x="0" y="0"/>
                </a:moveTo>
                <a:lnTo>
                  <a:pt x="0" y="2700997"/>
                </a:lnTo>
                <a:lnTo>
                  <a:pt x="422031" y="2700997"/>
                </a:lnTo>
              </a:path>
            </a:pathLst>
          </a:custGeom>
          <a:noFill/>
          <a:ln>
            <a:prstDash val="lgDashDot"/>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7" name="Group 26">
            <a:extLst>
              <a:ext uri="{FF2B5EF4-FFF2-40B4-BE49-F238E27FC236}">
                <a16:creationId xmlns:a16="http://schemas.microsoft.com/office/drawing/2014/main" id="{A634DE64-FB07-44B4-81C7-1A6949B63214}"/>
              </a:ext>
            </a:extLst>
          </p:cNvPr>
          <p:cNvGrpSpPr/>
          <p:nvPr/>
        </p:nvGrpSpPr>
        <p:grpSpPr>
          <a:xfrm>
            <a:off x="5836565" y="1606407"/>
            <a:ext cx="1798840" cy="728414"/>
            <a:chOff x="5982235" y="1955410"/>
            <a:chExt cx="1798840" cy="728414"/>
          </a:xfrm>
        </p:grpSpPr>
        <p:sp>
          <p:nvSpPr>
            <p:cNvPr id="46" name="Rectangle: Rounded Corners 45">
              <a:extLst>
                <a:ext uri="{FF2B5EF4-FFF2-40B4-BE49-F238E27FC236}">
                  <a16:creationId xmlns:a16="http://schemas.microsoft.com/office/drawing/2014/main" id="{FF777EF7-E3C7-4645-87D2-502FD2EC87BC}"/>
                </a:ext>
              </a:extLst>
            </p:cNvPr>
            <p:cNvSpPr/>
            <p:nvPr/>
          </p:nvSpPr>
          <p:spPr>
            <a:xfrm>
              <a:off x="5982235" y="1955410"/>
              <a:ext cx="1798840" cy="728414"/>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sp>
          <p:nvSpPr>
            <p:cNvPr id="47" name="Rectangle 46">
              <a:extLst>
                <a:ext uri="{FF2B5EF4-FFF2-40B4-BE49-F238E27FC236}">
                  <a16:creationId xmlns:a16="http://schemas.microsoft.com/office/drawing/2014/main" id="{EDD90D39-227C-422F-91D3-3AAA8AF3CAFF}"/>
                </a:ext>
              </a:extLst>
            </p:cNvPr>
            <p:cNvSpPr/>
            <p:nvPr/>
          </p:nvSpPr>
          <p:spPr>
            <a:xfrm>
              <a:off x="6026221" y="2090510"/>
              <a:ext cx="1710868" cy="400110"/>
            </a:xfrm>
            <a:prstGeom prst="rect">
              <a:avLst/>
            </a:prstGeom>
          </p:spPr>
          <p:txBody>
            <a:bodyPr wrap="square">
              <a:spAutoFit/>
            </a:bodyPr>
            <a:lstStyle/>
            <a:p>
              <a:pPr algn="ctr"/>
              <a:r>
                <a:rPr lang="en-GB" sz="2000" b="1" dirty="0">
                  <a:solidFill>
                    <a:schemeClr val="bg1"/>
                  </a:solidFill>
                </a:rPr>
                <a:t>Dashboard</a:t>
              </a:r>
            </a:p>
          </p:txBody>
        </p:sp>
      </p:grpSp>
      <p:grpSp>
        <p:nvGrpSpPr>
          <p:cNvPr id="29" name="Group 28">
            <a:extLst>
              <a:ext uri="{FF2B5EF4-FFF2-40B4-BE49-F238E27FC236}">
                <a16:creationId xmlns:a16="http://schemas.microsoft.com/office/drawing/2014/main" id="{584CD1A8-8E21-4514-8AFA-11C814F86063}"/>
              </a:ext>
            </a:extLst>
          </p:cNvPr>
          <p:cNvGrpSpPr/>
          <p:nvPr/>
        </p:nvGrpSpPr>
        <p:grpSpPr>
          <a:xfrm>
            <a:off x="6994594" y="3608920"/>
            <a:ext cx="1798840" cy="1189546"/>
            <a:chOff x="6559838" y="3831281"/>
            <a:chExt cx="1798840" cy="1189546"/>
          </a:xfrm>
        </p:grpSpPr>
        <p:sp>
          <p:nvSpPr>
            <p:cNvPr id="54" name="Rectangle: Rounded Corners 53">
              <a:extLst>
                <a:ext uri="{FF2B5EF4-FFF2-40B4-BE49-F238E27FC236}">
                  <a16:creationId xmlns:a16="http://schemas.microsoft.com/office/drawing/2014/main" id="{13F4349A-8BC7-4AE4-9A7C-8DAB78C3D5A3}"/>
                </a:ext>
              </a:extLst>
            </p:cNvPr>
            <p:cNvSpPr/>
            <p:nvPr/>
          </p:nvSpPr>
          <p:spPr>
            <a:xfrm>
              <a:off x="6559838" y="3831281"/>
              <a:ext cx="1798840" cy="1189546"/>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sp>
          <p:nvSpPr>
            <p:cNvPr id="55" name="Rectangle 54">
              <a:extLst>
                <a:ext uri="{FF2B5EF4-FFF2-40B4-BE49-F238E27FC236}">
                  <a16:creationId xmlns:a16="http://schemas.microsoft.com/office/drawing/2014/main" id="{D533A009-86A0-4881-852D-BCE68FB1B776}"/>
                </a:ext>
              </a:extLst>
            </p:cNvPr>
            <p:cNvSpPr/>
            <p:nvPr/>
          </p:nvSpPr>
          <p:spPr>
            <a:xfrm>
              <a:off x="6574769" y="3916281"/>
              <a:ext cx="1710868" cy="1015663"/>
            </a:xfrm>
            <a:prstGeom prst="rect">
              <a:avLst/>
            </a:prstGeom>
          </p:spPr>
          <p:txBody>
            <a:bodyPr wrap="square">
              <a:spAutoFit/>
            </a:bodyPr>
            <a:lstStyle/>
            <a:p>
              <a:pPr algn="ctr"/>
              <a:r>
                <a:rPr lang="en-GB" sz="2000" b="1" dirty="0">
                  <a:solidFill>
                    <a:schemeClr val="bg1"/>
                  </a:solidFill>
                </a:rPr>
                <a:t>Learning activities &amp; Discussions</a:t>
              </a:r>
            </a:p>
          </p:txBody>
        </p:sp>
      </p:grpSp>
      <p:grpSp>
        <p:nvGrpSpPr>
          <p:cNvPr id="42" name="Group 41">
            <a:extLst>
              <a:ext uri="{FF2B5EF4-FFF2-40B4-BE49-F238E27FC236}">
                <a16:creationId xmlns:a16="http://schemas.microsoft.com/office/drawing/2014/main" id="{29D77962-C75D-41E6-A8AA-FD2E14D4E454}"/>
              </a:ext>
            </a:extLst>
          </p:cNvPr>
          <p:cNvGrpSpPr/>
          <p:nvPr/>
        </p:nvGrpSpPr>
        <p:grpSpPr>
          <a:xfrm>
            <a:off x="9052451" y="5280106"/>
            <a:ext cx="1798840" cy="1189541"/>
            <a:chOff x="9777035" y="4106142"/>
            <a:chExt cx="1798840" cy="1189541"/>
          </a:xfrm>
        </p:grpSpPr>
        <p:sp>
          <p:nvSpPr>
            <p:cNvPr id="62" name="Rectangle: Rounded Corners 61">
              <a:extLst>
                <a:ext uri="{FF2B5EF4-FFF2-40B4-BE49-F238E27FC236}">
                  <a16:creationId xmlns:a16="http://schemas.microsoft.com/office/drawing/2014/main" id="{3E287579-FD96-456E-B0ED-58754A483B3A}"/>
                </a:ext>
              </a:extLst>
            </p:cNvPr>
            <p:cNvSpPr/>
            <p:nvPr/>
          </p:nvSpPr>
          <p:spPr>
            <a:xfrm>
              <a:off x="9777035" y="4106142"/>
              <a:ext cx="1798840" cy="1189541"/>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sp>
          <p:nvSpPr>
            <p:cNvPr id="63" name="Rectangle 62">
              <a:extLst>
                <a:ext uri="{FF2B5EF4-FFF2-40B4-BE49-F238E27FC236}">
                  <a16:creationId xmlns:a16="http://schemas.microsoft.com/office/drawing/2014/main" id="{26880373-172B-42C1-A0C6-82C8B5E55939}"/>
                </a:ext>
              </a:extLst>
            </p:cNvPr>
            <p:cNvSpPr/>
            <p:nvPr/>
          </p:nvSpPr>
          <p:spPr>
            <a:xfrm>
              <a:off x="9821021" y="4193080"/>
              <a:ext cx="1710868" cy="1015663"/>
            </a:xfrm>
            <a:prstGeom prst="rect">
              <a:avLst/>
            </a:prstGeom>
          </p:spPr>
          <p:txBody>
            <a:bodyPr wrap="square">
              <a:spAutoFit/>
            </a:bodyPr>
            <a:lstStyle/>
            <a:p>
              <a:pPr algn="ctr"/>
              <a:r>
                <a:rPr lang="en-GB" sz="2000" b="1" dirty="0">
                  <a:solidFill>
                    <a:schemeClr val="bg1"/>
                  </a:solidFill>
                </a:rPr>
                <a:t>Settings, Help &amp; About</a:t>
              </a:r>
            </a:p>
          </p:txBody>
        </p:sp>
      </p:grpSp>
      <p:grpSp>
        <p:nvGrpSpPr>
          <p:cNvPr id="28" name="Group 27">
            <a:extLst>
              <a:ext uri="{FF2B5EF4-FFF2-40B4-BE49-F238E27FC236}">
                <a16:creationId xmlns:a16="http://schemas.microsoft.com/office/drawing/2014/main" id="{C304DFBC-4946-4A40-A8B3-0AA19E43AE41}"/>
              </a:ext>
            </a:extLst>
          </p:cNvPr>
          <p:cNvGrpSpPr/>
          <p:nvPr/>
        </p:nvGrpSpPr>
        <p:grpSpPr>
          <a:xfrm>
            <a:off x="6434150" y="2618050"/>
            <a:ext cx="1798840" cy="728414"/>
            <a:chOff x="5982235" y="2881807"/>
            <a:chExt cx="1798840" cy="728414"/>
          </a:xfrm>
        </p:grpSpPr>
        <p:sp>
          <p:nvSpPr>
            <p:cNvPr id="66" name="Rectangle: Rounded Corners 65">
              <a:extLst>
                <a:ext uri="{FF2B5EF4-FFF2-40B4-BE49-F238E27FC236}">
                  <a16:creationId xmlns:a16="http://schemas.microsoft.com/office/drawing/2014/main" id="{DE29FF72-539C-44F6-AB89-67FF2A876E8D}"/>
                </a:ext>
              </a:extLst>
            </p:cNvPr>
            <p:cNvSpPr/>
            <p:nvPr/>
          </p:nvSpPr>
          <p:spPr>
            <a:xfrm>
              <a:off x="5982235" y="2881807"/>
              <a:ext cx="1798840" cy="728414"/>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sp>
          <p:nvSpPr>
            <p:cNvPr id="67" name="Rectangle 66">
              <a:extLst>
                <a:ext uri="{FF2B5EF4-FFF2-40B4-BE49-F238E27FC236}">
                  <a16:creationId xmlns:a16="http://schemas.microsoft.com/office/drawing/2014/main" id="{AD7FF375-5834-44A6-9F4D-30A2308A276A}"/>
                </a:ext>
              </a:extLst>
            </p:cNvPr>
            <p:cNvSpPr/>
            <p:nvPr/>
          </p:nvSpPr>
          <p:spPr>
            <a:xfrm>
              <a:off x="6026221" y="3057507"/>
              <a:ext cx="1710868" cy="400110"/>
            </a:xfrm>
            <a:prstGeom prst="rect">
              <a:avLst/>
            </a:prstGeom>
          </p:spPr>
          <p:txBody>
            <a:bodyPr wrap="square">
              <a:spAutoFit/>
            </a:bodyPr>
            <a:lstStyle/>
            <a:p>
              <a:pPr algn="ctr"/>
              <a:r>
                <a:rPr lang="en-GB" sz="2000" b="1" dirty="0">
                  <a:solidFill>
                    <a:schemeClr val="bg1"/>
                  </a:solidFill>
                </a:rPr>
                <a:t>Courses</a:t>
              </a:r>
            </a:p>
          </p:txBody>
        </p:sp>
      </p:grpSp>
      <p:grpSp>
        <p:nvGrpSpPr>
          <p:cNvPr id="30" name="Group 29">
            <a:extLst>
              <a:ext uri="{FF2B5EF4-FFF2-40B4-BE49-F238E27FC236}">
                <a16:creationId xmlns:a16="http://schemas.microsoft.com/office/drawing/2014/main" id="{7C70B459-291B-4E57-AB26-A707680777E9}"/>
              </a:ext>
            </a:extLst>
          </p:cNvPr>
          <p:cNvGrpSpPr/>
          <p:nvPr/>
        </p:nvGrpSpPr>
        <p:grpSpPr>
          <a:xfrm>
            <a:off x="6376184" y="5323378"/>
            <a:ext cx="1798840" cy="728414"/>
            <a:chOff x="5631363" y="5403092"/>
            <a:chExt cx="1798840" cy="728414"/>
          </a:xfrm>
        </p:grpSpPr>
        <p:sp>
          <p:nvSpPr>
            <p:cNvPr id="68" name="Rectangle: Rounded Corners 67">
              <a:extLst>
                <a:ext uri="{FF2B5EF4-FFF2-40B4-BE49-F238E27FC236}">
                  <a16:creationId xmlns:a16="http://schemas.microsoft.com/office/drawing/2014/main" id="{CFCB8E39-34D7-483C-9EC9-27DAF763C002}"/>
                </a:ext>
              </a:extLst>
            </p:cNvPr>
            <p:cNvSpPr/>
            <p:nvPr/>
          </p:nvSpPr>
          <p:spPr>
            <a:xfrm>
              <a:off x="5631363" y="5403092"/>
              <a:ext cx="1798840" cy="728414"/>
            </a:xfrm>
            <a:prstGeom prst="roundRect">
              <a:avLst>
                <a:gd name="adj" fmla="val 160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sp>
          <p:nvSpPr>
            <p:cNvPr id="69" name="Rectangle 68">
              <a:extLst>
                <a:ext uri="{FF2B5EF4-FFF2-40B4-BE49-F238E27FC236}">
                  <a16:creationId xmlns:a16="http://schemas.microsoft.com/office/drawing/2014/main" id="{B4C196EE-4A0E-4D0A-958A-5FA317B56971}"/>
                </a:ext>
              </a:extLst>
            </p:cNvPr>
            <p:cNvSpPr/>
            <p:nvPr/>
          </p:nvSpPr>
          <p:spPr>
            <a:xfrm>
              <a:off x="5675349" y="5568181"/>
              <a:ext cx="1710868" cy="400110"/>
            </a:xfrm>
            <a:prstGeom prst="rect">
              <a:avLst/>
            </a:prstGeom>
          </p:spPr>
          <p:txBody>
            <a:bodyPr wrap="square">
              <a:spAutoFit/>
            </a:bodyPr>
            <a:lstStyle/>
            <a:p>
              <a:pPr algn="ctr"/>
              <a:r>
                <a:rPr lang="en-GB" sz="2000" b="1" dirty="0">
                  <a:solidFill>
                    <a:schemeClr val="bg1"/>
                  </a:solidFill>
                </a:rPr>
                <a:t>Notifications</a:t>
              </a:r>
            </a:p>
          </p:txBody>
        </p:sp>
      </p:grpSp>
      <p:cxnSp>
        <p:nvCxnSpPr>
          <p:cNvPr id="70" name="Connector: Elbow 69">
            <a:extLst>
              <a:ext uri="{FF2B5EF4-FFF2-40B4-BE49-F238E27FC236}">
                <a16:creationId xmlns:a16="http://schemas.microsoft.com/office/drawing/2014/main" id="{F103653F-94E6-4856-960E-44993BC43DE8}"/>
              </a:ext>
            </a:extLst>
          </p:cNvPr>
          <p:cNvCxnSpPr>
            <a:cxnSpLocks/>
          </p:cNvCxnSpPr>
          <p:nvPr/>
        </p:nvCxnSpPr>
        <p:spPr>
          <a:xfrm flipV="1">
            <a:off x="3640014" y="1994758"/>
            <a:ext cx="2161477" cy="1662264"/>
          </a:xfrm>
          <a:prstGeom prst="bentConnector3">
            <a:avLst>
              <a:gd name="adj1" fmla="val 48698"/>
            </a:avLst>
          </a:prstGeom>
          <a:ln w="12700">
            <a:prstDash val="lgDashDot"/>
            <a:tailEnd type="triangle"/>
          </a:ln>
        </p:spPr>
        <p:style>
          <a:lnRef idx="1">
            <a:schemeClr val="accent1"/>
          </a:lnRef>
          <a:fillRef idx="0">
            <a:schemeClr val="accent1"/>
          </a:fillRef>
          <a:effectRef idx="0">
            <a:schemeClr val="accent1"/>
          </a:effectRef>
          <a:fontRef idx="minor">
            <a:schemeClr val="tx1"/>
          </a:fontRef>
        </p:style>
      </p:cxnSp>
      <p:cxnSp>
        <p:nvCxnSpPr>
          <p:cNvPr id="74" name="Connector: Elbow 73">
            <a:extLst>
              <a:ext uri="{FF2B5EF4-FFF2-40B4-BE49-F238E27FC236}">
                <a16:creationId xmlns:a16="http://schemas.microsoft.com/office/drawing/2014/main" id="{54D46BF9-9BFE-4F3D-9693-6C906155651F}"/>
              </a:ext>
            </a:extLst>
          </p:cNvPr>
          <p:cNvCxnSpPr>
            <a:endCxn id="66" idx="1"/>
          </p:cNvCxnSpPr>
          <p:nvPr/>
        </p:nvCxnSpPr>
        <p:spPr>
          <a:xfrm flipV="1">
            <a:off x="3596027" y="2982257"/>
            <a:ext cx="2838123" cy="674765"/>
          </a:xfrm>
          <a:prstGeom prst="bentConnector3">
            <a:avLst/>
          </a:prstGeom>
          <a:ln w="12700">
            <a:prstDash val="lgDashDot"/>
            <a:tailEnd type="triangle"/>
          </a:ln>
        </p:spPr>
        <p:style>
          <a:lnRef idx="1">
            <a:schemeClr val="accent1"/>
          </a:lnRef>
          <a:fillRef idx="0">
            <a:schemeClr val="accent1"/>
          </a:fillRef>
          <a:effectRef idx="0">
            <a:schemeClr val="accent1"/>
          </a:effectRef>
          <a:fontRef idx="minor">
            <a:schemeClr val="tx1"/>
          </a:fontRef>
        </p:style>
      </p:cxnSp>
      <p:cxnSp>
        <p:nvCxnSpPr>
          <p:cNvPr id="76" name="Connector: Elbow 75">
            <a:extLst>
              <a:ext uri="{FF2B5EF4-FFF2-40B4-BE49-F238E27FC236}">
                <a16:creationId xmlns:a16="http://schemas.microsoft.com/office/drawing/2014/main" id="{6D278937-71A5-4F62-B321-F0AAFCD9A077}"/>
              </a:ext>
            </a:extLst>
          </p:cNvPr>
          <p:cNvCxnSpPr>
            <a:endCxn id="54" idx="1"/>
          </p:cNvCxnSpPr>
          <p:nvPr/>
        </p:nvCxnSpPr>
        <p:spPr>
          <a:xfrm>
            <a:off x="3596027" y="3657022"/>
            <a:ext cx="3398567" cy="546671"/>
          </a:xfrm>
          <a:prstGeom prst="bentConnector3">
            <a:avLst/>
          </a:prstGeom>
          <a:ln w="12700">
            <a:prstDash val="lgDashDot"/>
            <a:tailEnd type="triangle"/>
          </a:ln>
        </p:spPr>
        <p:style>
          <a:lnRef idx="1">
            <a:schemeClr val="accent1"/>
          </a:lnRef>
          <a:fillRef idx="0">
            <a:schemeClr val="accent1"/>
          </a:fillRef>
          <a:effectRef idx="0">
            <a:schemeClr val="accent1"/>
          </a:effectRef>
          <a:fontRef idx="minor">
            <a:schemeClr val="tx1"/>
          </a:fontRef>
        </p:style>
      </p:cxnSp>
      <p:cxnSp>
        <p:nvCxnSpPr>
          <p:cNvPr id="80" name="Connector: Elbow 79">
            <a:extLst>
              <a:ext uri="{FF2B5EF4-FFF2-40B4-BE49-F238E27FC236}">
                <a16:creationId xmlns:a16="http://schemas.microsoft.com/office/drawing/2014/main" id="{340AAEEC-2E4F-4D3B-BEE5-3DA612EBFE4C}"/>
              </a:ext>
            </a:extLst>
          </p:cNvPr>
          <p:cNvCxnSpPr>
            <a:endCxn id="68" idx="1"/>
          </p:cNvCxnSpPr>
          <p:nvPr/>
        </p:nvCxnSpPr>
        <p:spPr>
          <a:xfrm>
            <a:off x="3596027" y="3657022"/>
            <a:ext cx="2780157" cy="2030563"/>
          </a:xfrm>
          <a:prstGeom prst="bentConnector3">
            <a:avLst/>
          </a:prstGeom>
          <a:ln w="12700">
            <a:prstDash val="lgDashDot"/>
            <a:tailEnd type="triangle"/>
          </a:ln>
        </p:spPr>
        <p:style>
          <a:lnRef idx="1">
            <a:schemeClr val="accent1"/>
          </a:lnRef>
          <a:fillRef idx="0">
            <a:schemeClr val="accent1"/>
          </a:fillRef>
          <a:effectRef idx="0">
            <a:schemeClr val="accent1"/>
          </a:effectRef>
          <a:fontRef idx="minor">
            <a:schemeClr val="tx1"/>
          </a:fontRef>
        </p:style>
      </p:cxnSp>
      <p:cxnSp>
        <p:nvCxnSpPr>
          <p:cNvPr id="82" name="Connector: Elbow 81">
            <a:extLst>
              <a:ext uri="{FF2B5EF4-FFF2-40B4-BE49-F238E27FC236}">
                <a16:creationId xmlns:a16="http://schemas.microsoft.com/office/drawing/2014/main" id="{EF35A357-98FE-4327-B7ED-595FB263ABEE}"/>
              </a:ext>
            </a:extLst>
          </p:cNvPr>
          <p:cNvCxnSpPr>
            <a:cxnSpLocks/>
            <a:endCxn id="62" idx="1"/>
          </p:cNvCxnSpPr>
          <p:nvPr/>
        </p:nvCxnSpPr>
        <p:spPr>
          <a:xfrm>
            <a:off x="3596027" y="5108767"/>
            <a:ext cx="5456424" cy="766110"/>
          </a:xfrm>
          <a:prstGeom prst="bentConnector3">
            <a:avLst>
              <a:gd name="adj1" fmla="val 89446"/>
            </a:avLst>
          </a:prstGeom>
          <a:ln w="12700">
            <a:prstDash val="lgDashDot"/>
            <a:tailEnd type="triangle"/>
          </a:ln>
        </p:spPr>
        <p:style>
          <a:lnRef idx="1">
            <a:schemeClr val="accent1"/>
          </a:lnRef>
          <a:fillRef idx="0">
            <a:schemeClr val="accent1"/>
          </a:fillRef>
          <a:effectRef idx="0">
            <a:schemeClr val="accent1"/>
          </a:effectRef>
          <a:fontRef idx="minor">
            <a:schemeClr val="tx1"/>
          </a:fontRef>
        </p:style>
      </p:cxnSp>
      <p:sp>
        <p:nvSpPr>
          <p:cNvPr id="89" name="Freeform: Shape 88">
            <a:extLst>
              <a:ext uri="{FF2B5EF4-FFF2-40B4-BE49-F238E27FC236}">
                <a16:creationId xmlns:a16="http://schemas.microsoft.com/office/drawing/2014/main" id="{FD5DF6FF-E9C2-43C6-ABA4-8E822C6A3383}"/>
              </a:ext>
            </a:extLst>
          </p:cNvPr>
          <p:cNvSpPr/>
          <p:nvPr/>
        </p:nvSpPr>
        <p:spPr>
          <a:xfrm>
            <a:off x="8231683" y="2982257"/>
            <a:ext cx="1024859" cy="1125509"/>
          </a:xfrm>
          <a:custGeom>
            <a:avLst/>
            <a:gdLst>
              <a:gd name="connsiteX0" fmla="*/ 0 w 1603717"/>
              <a:gd name="connsiteY0" fmla="*/ 0 h 2152357"/>
              <a:gd name="connsiteX1" fmla="*/ 1603717 w 1603717"/>
              <a:gd name="connsiteY1" fmla="*/ 0 h 2152357"/>
              <a:gd name="connsiteX2" fmla="*/ 1603717 w 1603717"/>
              <a:gd name="connsiteY2" fmla="*/ 2152357 h 2152357"/>
              <a:gd name="connsiteX3" fmla="*/ 1139483 w 1603717"/>
              <a:gd name="connsiteY3" fmla="*/ 2152357 h 2152357"/>
            </a:gdLst>
            <a:ahLst/>
            <a:cxnLst>
              <a:cxn ang="0">
                <a:pos x="connsiteX0" y="connsiteY0"/>
              </a:cxn>
              <a:cxn ang="0">
                <a:pos x="connsiteX1" y="connsiteY1"/>
              </a:cxn>
              <a:cxn ang="0">
                <a:pos x="connsiteX2" y="connsiteY2"/>
              </a:cxn>
              <a:cxn ang="0">
                <a:pos x="connsiteX3" y="connsiteY3"/>
              </a:cxn>
            </a:cxnLst>
            <a:rect l="l" t="t" r="r" b="b"/>
            <a:pathLst>
              <a:path w="1603717" h="2152357">
                <a:moveTo>
                  <a:pt x="0" y="0"/>
                </a:moveTo>
                <a:lnTo>
                  <a:pt x="1603717" y="0"/>
                </a:lnTo>
                <a:lnTo>
                  <a:pt x="1603717" y="2152357"/>
                </a:lnTo>
                <a:lnTo>
                  <a:pt x="1139483" y="2152357"/>
                </a:lnTo>
              </a:path>
            </a:pathLst>
          </a:custGeom>
          <a:noFill/>
          <a:ln>
            <a:prstDash val="lgDashDot"/>
            <a:tailEnd type="stealt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159541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B5B1740-FD46-4750-8A8A-70409B243530}"/>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3" name="Rectangle 12">
            <a:extLst>
              <a:ext uri="{FF2B5EF4-FFF2-40B4-BE49-F238E27FC236}">
                <a16:creationId xmlns:a16="http://schemas.microsoft.com/office/drawing/2014/main" id="{476341E0-050C-4B5A-9868-1AB924D329AF}"/>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Rectangle 61">
            <a:extLst>
              <a:ext uri="{FF2B5EF4-FFF2-40B4-BE49-F238E27FC236}">
                <a16:creationId xmlns:a16="http://schemas.microsoft.com/office/drawing/2014/main" id="{07ECE638-3806-49CE-878A-43FD9BBFFE42}"/>
              </a:ext>
            </a:extLst>
          </p:cNvPr>
          <p:cNvSpPr/>
          <p:nvPr/>
        </p:nvSpPr>
        <p:spPr>
          <a:xfrm>
            <a:off x="4100038" y="2812191"/>
            <a:ext cx="3991925" cy="707886"/>
          </a:xfrm>
          <a:prstGeom prst="rect">
            <a:avLst/>
          </a:prstGeom>
        </p:spPr>
        <p:txBody>
          <a:bodyPr wrap="square">
            <a:spAutoFit/>
          </a:bodyPr>
          <a:lstStyle/>
          <a:p>
            <a:pPr algn="ctr"/>
            <a:r>
              <a:rPr lang="en-GB" sz="4000" b="1" dirty="0">
                <a:latin typeface="Satoshi Black" pitchFamily="50" charset="0"/>
              </a:rPr>
              <a:t>THANK YOU</a:t>
            </a:r>
          </a:p>
        </p:txBody>
      </p:sp>
      <p:grpSp>
        <p:nvGrpSpPr>
          <p:cNvPr id="64" name="Group 63">
            <a:extLst>
              <a:ext uri="{FF2B5EF4-FFF2-40B4-BE49-F238E27FC236}">
                <a16:creationId xmlns:a16="http://schemas.microsoft.com/office/drawing/2014/main" id="{63025BB8-EC65-4423-8941-9CE9105C77BA}"/>
              </a:ext>
            </a:extLst>
          </p:cNvPr>
          <p:cNvGrpSpPr/>
          <p:nvPr/>
        </p:nvGrpSpPr>
        <p:grpSpPr>
          <a:xfrm>
            <a:off x="1697865" y="1803497"/>
            <a:ext cx="8796270" cy="218941"/>
            <a:chOff x="1697865" y="1231936"/>
            <a:chExt cx="8796270" cy="218941"/>
          </a:xfrm>
        </p:grpSpPr>
        <p:cxnSp>
          <p:nvCxnSpPr>
            <p:cNvPr id="65" name="Straight Connector 64">
              <a:extLst>
                <a:ext uri="{FF2B5EF4-FFF2-40B4-BE49-F238E27FC236}">
                  <a16:creationId xmlns:a16="http://schemas.microsoft.com/office/drawing/2014/main" id="{C591D6D8-2966-4A58-8B1B-8E6B350C1A27}"/>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6" name="Oval 65">
              <a:extLst>
                <a:ext uri="{FF2B5EF4-FFF2-40B4-BE49-F238E27FC236}">
                  <a16:creationId xmlns:a16="http://schemas.microsoft.com/office/drawing/2014/main" id="{F5E1F20B-669A-4F97-941D-C93BE3A33EAA}"/>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67" name="Group 66">
            <a:extLst>
              <a:ext uri="{FF2B5EF4-FFF2-40B4-BE49-F238E27FC236}">
                <a16:creationId xmlns:a16="http://schemas.microsoft.com/office/drawing/2014/main" id="{B3FB12E0-EE45-407B-A751-2DBBEC228220}"/>
              </a:ext>
            </a:extLst>
          </p:cNvPr>
          <p:cNvGrpSpPr/>
          <p:nvPr/>
        </p:nvGrpSpPr>
        <p:grpSpPr>
          <a:xfrm>
            <a:off x="1697865" y="4733081"/>
            <a:ext cx="8796270" cy="218941"/>
            <a:chOff x="1697865" y="1231936"/>
            <a:chExt cx="8796270" cy="218941"/>
          </a:xfrm>
        </p:grpSpPr>
        <p:cxnSp>
          <p:nvCxnSpPr>
            <p:cNvPr id="68" name="Straight Connector 67">
              <a:extLst>
                <a:ext uri="{FF2B5EF4-FFF2-40B4-BE49-F238E27FC236}">
                  <a16:creationId xmlns:a16="http://schemas.microsoft.com/office/drawing/2014/main" id="{28DEEC11-96A4-48A6-AD16-2ECF8DB0A8DC}"/>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9" name="Oval 68">
              <a:extLst>
                <a:ext uri="{FF2B5EF4-FFF2-40B4-BE49-F238E27FC236}">
                  <a16:creationId xmlns:a16="http://schemas.microsoft.com/office/drawing/2014/main" id="{D59D2AFF-571C-43FB-B8A3-FEDDAF3BF9E5}"/>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10103778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849052" y="441694"/>
            <a:ext cx="2493894" cy="461665"/>
          </a:xfrm>
          <a:prstGeom prst="rect">
            <a:avLst/>
          </a:prstGeom>
        </p:spPr>
        <p:txBody>
          <a:bodyPr wrap="square">
            <a:spAutoFit/>
          </a:bodyPr>
          <a:lstStyle/>
          <a:p>
            <a:pPr algn="ctr"/>
            <a:r>
              <a:rPr lang="en-GB" sz="2400" b="1" dirty="0"/>
              <a:t>Group Members</a:t>
            </a:r>
          </a:p>
        </p:txBody>
      </p:sp>
      <p:graphicFrame>
        <p:nvGraphicFramePr>
          <p:cNvPr id="9" name="Table 8">
            <a:extLst>
              <a:ext uri="{FF2B5EF4-FFF2-40B4-BE49-F238E27FC236}">
                <a16:creationId xmlns:a16="http://schemas.microsoft.com/office/drawing/2014/main" id="{69AA7C78-D3A1-42F0-B348-51EC91C3E5FC}"/>
              </a:ext>
            </a:extLst>
          </p:cNvPr>
          <p:cNvGraphicFramePr>
            <a:graphicFrameLocks noGrp="1"/>
          </p:cNvGraphicFramePr>
          <p:nvPr>
            <p:extLst>
              <p:ext uri="{D42A27DB-BD31-4B8C-83A1-F6EECF244321}">
                <p14:modId xmlns:p14="http://schemas.microsoft.com/office/powerpoint/2010/main" val="3215107642"/>
              </p:ext>
            </p:extLst>
          </p:nvPr>
        </p:nvGraphicFramePr>
        <p:xfrm>
          <a:off x="2209408" y="1899550"/>
          <a:ext cx="7773183" cy="3058900"/>
        </p:xfrm>
        <a:graphic>
          <a:graphicData uri="http://schemas.openxmlformats.org/drawingml/2006/table">
            <a:tbl>
              <a:tblPr firstRow="1" bandRow="1">
                <a:tableStyleId>{5C22544A-7EE6-4342-B048-85BDC9FD1C3A}</a:tableStyleId>
              </a:tblPr>
              <a:tblGrid>
                <a:gridCol w="3431737">
                  <a:extLst>
                    <a:ext uri="{9D8B030D-6E8A-4147-A177-3AD203B41FA5}">
                      <a16:colId xmlns:a16="http://schemas.microsoft.com/office/drawing/2014/main" val="3095195531"/>
                    </a:ext>
                  </a:extLst>
                </a:gridCol>
                <a:gridCol w="1750385">
                  <a:extLst>
                    <a:ext uri="{9D8B030D-6E8A-4147-A177-3AD203B41FA5}">
                      <a16:colId xmlns:a16="http://schemas.microsoft.com/office/drawing/2014/main" val="713260289"/>
                    </a:ext>
                  </a:extLst>
                </a:gridCol>
                <a:gridCol w="2591061">
                  <a:extLst>
                    <a:ext uri="{9D8B030D-6E8A-4147-A177-3AD203B41FA5}">
                      <a16:colId xmlns:a16="http://schemas.microsoft.com/office/drawing/2014/main" val="2530899482"/>
                    </a:ext>
                  </a:extLst>
                </a:gridCol>
              </a:tblGrid>
              <a:tr h="354861">
                <a:tc>
                  <a:txBody>
                    <a:bodyPr/>
                    <a:lstStyle/>
                    <a:p>
                      <a:r>
                        <a:rPr lang="en-GB" sz="2000" dirty="0"/>
                        <a:t>NAMES</a:t>
                      </a:r>
                    </a:p>
                  </a:txBody>
                  <a:tcPr anchor="ctr"/>
                </a:tc>
                <a:tc>
                  <a:txBody>
                    <a:bodyPr/>
                    <a:lstStyle/>
                    <a:p>
                      <a:r>
                        <a:rPr lang="en-GB" sz="2000" dirty="0"/>
                        <a:t>MATRIC. NO</a:t>
                      </a:r>
                    </a:p>
                  </a:txBody>
                  <a:tcPr anchor="ctr"/>
                </a:tc>
                <a:tc>
                  <a:txBody>
                    <a:bodyPr/>
                    <a:lstStyle/>
                    <a:p>
                      <a:r>
                        <a:rPr lang="en-GB" sz="2000" dirty="0"/>
                        <a:t>PROGRAMME</a:t>
                      </a:r>
                    </a:p>
                  </a:txBody>
                  <a:tcPr anchor="ctr"/>
                </a:tc>
                <a:extLst>
                  <a:ext uri="{0D108BD9-81ED-4DB2-BD59-A6C34878D82A}">
                    <a16:rowId xmlns:a16="http://schemas.microsoft.com/office/drawing/2014/main" val="1930792895"/>
                  </a:ext>
                </a:extLst>
              </a:tr>
              <a:tr h="532532">
                <a:tc>
                  <a:txBody>
                    <a:bodyPr/>
                    <a:lstStyle/>
                    <a:p>
                      <a:r>
                        <a:rPr lang="en-GB" sz="2000" dirty="0"/>
                        <a:t>Adeleke Asimiyu. A</a:t>
                      </a:r>
                    </a:p>
                  </a:txBody>
                  <a:tcPr anchor="ctr"/>
                </a:tc>
                <a:tc>
                  <a:txBody>
                    <a:bodyPr/>
                    <a:lstStyle/>
                    <a:p>
                      <a:r>
                        <a:rPr lang="en-GB" sz="2000" dirty="0"/>
                        <a:t>DU0372</a:t>
                      </a:r>
                    </a:p>
                  </a:txBody>
                  <a:tcPr anchor="ctr"/>
                </a:tc>
                <a:tc>
                  <a:txBody>
                    <a:bodyPr/>
                    <a:lstStyle/>
                    <a:p>
                      <a:r>
                        <a:rPr lang="en-GB" sz="2000" dirty="0"/>
                        <a:t>CSC</a:t>
                      </a:r>
                    </a:p>
                  </a:txBody>
                  <a:tcPr anchor="ctr"/>
                </a:tc>
                <a:extLst>
                  <a:ext uri="{0D108BD9-81ED-4DB2-BD59-A6C34878D82A}">
                    <a16:rowId xmlns:a16="http://schemas.microsoft.com/office/drawing/2014/main" val="2724155910"/>
                  </a:ext>
                </a:extLst>
              </a:tr>
              <a:tr h="532532">
                <a:tc>
                  <a:txBody>
                    <a:bodyPr/>
                    <a:lstStyle/>
                    <a:p>
                      <a:r>
                        <a:rPr lang="en-GB" sz="2000" dirty="0" err="1"/>
                        <a:t>Akinsipe</a:t>
                      </a:r>
                      <a:r>
                        <a:rPr lang="en-GB" sz="2000" dirty="0"/>
                        <a:t> </a:t>
                      </a:r>
                      <a:r>
                        <a:rPr lang="en-GB" sz="2000" dirty="0" err="1"/>
                        <a:t>Oluwademilade</a:t>
                      </a:r>
                      <a:r>
                        <a:rPr lang="en-GB" sz="2000" dirty="0"/>
                        <a:t>. D</a:t>
                      </a:r>
                    </a:p>
                  </a:txBody>
                  <a:tcPr anchor="ctr"/>
                </a:tc>
                <a:tc>
                  <a:txBody>
                    <a:bodyPr/>
                    <a:lstStyle/>
                    <a:p>
                      <a:r>
                        <a:rPr lang="en-GB" sz="2000" dirty="0"/>
                        <a:t>DU0335</a:t>
                      </a:r>
                    </a:p>
                  </a:txBody>
                  <a:tcPr anchor="ctr"/>
                </a:tc>
                <a:tc>
                  <a:txBody>
                    <a:bodyPr/>
                    <a:lstStyle/>
                    <a:p>
                      <a:r>
                        <a:rPr lang="en-GB" sz="2000" dirty="0"/>
                        <a:t>SEN</a:t>
                      </a:r>
                    </a:p>
                  </a:txBody>
                  <a:tcPr anchor="ctr"/>
                </a:tc>
                <a:extLst>
                  <a:ext uri="{0D108BD9-81ED-4DB2-BD59-A6C34878D82A}">
                    <a16:rowId xmlns:a16="http://schemas.microsoft.com/office/drawing/2014/main" val="3922408625"/>
                  </a:ext>
                </a:extLst>
              </a:tr>
              <a:tr h="532532">
                <a:tc>
                  <a:txBody>
                    <a:bodyPr/>
                    <a:lstStyle/>
                    <a:p>
                      <a:r>
                        <a:rPr lang="en-GB" sz="2000" dirty="0"/>
                        <a:t>Adebayo Praise</a:t>
                      </a:r>
                    </a:p>
                  </a:txBody>
                  <a:tcPr anchor="ctr"/>
                </a:tc>
                <a:tc>
                  <a:txBody>
                    <a:bodyPr/>
                    <a:lstStyle/>
                    <a:p>
                      <a:endParaRPr lang="en-GB" sz="2000"/>
                    </a:p>
                  </a:txBody>
                  <a:tcPr anchor="ctr"/>
                </a:tc>
                <a:tc>
                  <a:txBody>
                    <a:bodyPr/>
                    <a:lstStyle/>
                    <a:p>
                      <a:r>
                        <a:rPr lang="en-GB" sz="2000" dirty="0"/>
                        <a:t>CSC</a:t>
                      </a:r>
                    </a:p>
                  </a:txBody>
                  <a:tcPr anchor="ctr"/>
                </a:tc>
                <a:extLst>
                  <a:ext uri="{0D108BD9-81ED-4DB2-BD59-A6C34878D82A}">
                    <a16:rowId xmlns:a16="http://schemas.microsoft.com/office/drawing/2014/main" val="887949253"/>
                  </a:ext>
                </a:extLst>
              </a:tr>
              <a:tr h="532532">
                <a:tc>
                  <a:txBody>
                    <a:bodyPr/>
                    <a:lstStyle/>
                    <a:p>
                      <a:r>
                        <a:rPr lang="en-GB" sz="2000" dirty="0" err="1"/>
                        <a:t>Buabeng</a:t>
                      </a:r>
                      <a:r>
                        <a:rPr lang="en-GB" sz="2000" dirty="0"/>
                        <a:t> Johnson</a:t>
                      </a:r>
                    </a:p>
                  </a:txBody>
                  <a:tcPr anchor="ctr"/>
                </a:tc>
                <a:tc>
                  <a:txBody>
                    <a:bodyPr/>
                    <a:lstStyle/>
                    <a:p>
                      <a:r>
                        <a:rPr lang="en-GB" sz="2000" dirty="0"/>
                        <a:t>DU0200</a:t>
                      </a:r>
                    </a:p>
                  </a:txBody>
                  <a:tcPr anchor="ctr"/>
                </a:tc>
                <a:tc>
                  <a:txBody>
                    <a:bodyPr/>
                    <a:lstStyle/>
                    <a:p>
                      <a:r>
                        <a:rPr lang="en-GB" sz="2000" dirty="0"/>
                        <a:t>CSC</a:t>
                      </a:r>
                    </a:p>
                  </a:txBody>
                  <a:tcPr anchor="ctr"/>
                </a:tc>
                <a:extLst>
                  <a:ext uri="{0D108BD9-81ED-4DB2-BD59-A6C34878D82A}">
                    <a16:rowId xmlns:a16="http://schemas.microsoft.com/office/drawing/2014/main" val="2797030371"/>
                  </a:ext>
                </a:extLst>
              </a:tr>
              <a:tr h="532532">
                <a:tc>
                  <a:txBody>
                    <a:bodyPr/>
                    <a:lstStyle/>
                    <a:p>
                      <a:r>
                        <a:rPr lang="en-GB" sz="2000" dirty="0"/>
                        <a:t>Obioha Gregory</a:t>
                      </a:r>
                    </a:p>
                  </a:txBody>
                  <a:tcPr anchor="ctr"/>
                </a:tc>
                <a:tc>
                  <a:txBody>
                    <a:bodyPr/>
                    <a:lstStyle/>
                    <a:p>
                      <a:endParaRPr lang="en-GB" sz="2000"/>
                    </a:p>
                  </a:txBody>
                  <a:tcPr anchor="ctr"/>
                </a:tc>
                <a:tc>
                  <a:txBody>
                    <a:bodyPr/>
                    <a:lstStyle/>
                    <a:p>
                      <a:r>
                        <a:rPr lang="en-GB" sz="2000" dirty="0"/>
                        <a:t>CSC</a:t>
                      </a:r>
                    </a:p>
                  </a:txBody>
                  <a:tcPr anchor="ctr"/>
                </a:tc>
                <a:extLst>
                  <a:ext uri="{0D108BD9-81ED-4DB2-BD59-A6C34878D82A}">
                    <a16:rowId xmlns:a16="http://schemas.microsoft.com/office/drawing/2014/main" val="950044282"/>
                  </a:ext>
                </a:extLst>
              </a:tr>
            </a:tbl>
          </a:graphicData>
        </a:graphic>
      </p:graphicFrame>
      <p:grpSp>
        <p:nvGrpSpPr>
          <p:cNvPr id="6" name="Group 5">
            <a:extLst>
              <a:ext uri="{FF2B5EF4-FFF2-40B4-BE49-F238E27FC236}">
                <a16:creationId xmlns:a16="http://schemas.microsoft.com/office/drawing/2014/main" id="{9043540D-C5AA-4174-9075-656A9DD509B1}"/>
              </a:ext>
            </a:extLst>
          </p:cNvPr>
          <p:cNvGrpSpPr/>
          <p:nvPr/>
        </p:nvGrpSpPr>
        <p:grpSpPr>
          <a:xfrm>
            <a:off x="4119489" y="866173"/>
            <a:ext cx="3953022" cy="218941"/>
            <a:chOff x="4119489" y="1231936"/>
            <a:chExt cx="3953022" cy="218941"/>
          </a:xfrm>
        </p:grpSpPr>
        <p:cxnSp>
          <p:nvCxnSpPr>
            <p:cNvPr id="7" name="Straight Connector 6">
              <a:extLst>
                <a:ext uri="{FF2B5EF4-FFF2-40B4-BE49-F238E27FC236}">
                  <a16:creationId xmlns:a16="http://schemas.microsoft.com/office/drawing/2014/main" id="{E300A6E4-3516-4AE2-8BC2-4F13E2C489C5}"/>
                </a:ext>
              </a:extLst>
            </p:cNvPr>
            <p:cNvCxnSpPr>
              <a:cxnSpLocks/>
            </p:cNvCxnSpPr>
            <p:nvPr/>
          </p:nvCxnSpPr>
          <p:spPr>
            <a:xfrm>
              <a:off x="4119489" y="1333524"/>
              <a:ext cx="3953022"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C40FF7B-4D84-47EF-AC50-EEBF605559D7}"/>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grpSp>
    </p:spTree>
    <p:extLst>
      <p:ext uri="{BB962C8B-B14F-4D97-AF65-F5344CB8AC3E}">
        <p14:creationId xmlns:p14="http://schemas.microsoft.com/office/powerpoint/2010/main" val="3781582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391658" y="455302"/>
            <a:ext cx="3408683" cy="461665"/>
          </a:xfrm>
          <a:prstGeom prst="rect">
            <a:avLst/>
          </a:prstGeom>
        </p:spPr>
        <p:txBody>
          <a:bodyPr wrap="square">
            <a:spAutoFit/>
          </a:bodyPr>
          <a:lstStyle/>
          <a:p>
            <a:pPr algn="ctr"/>
            <a:r>
              <a:rPr lang="en-GB" sz="2400" b="1" dirty="0"/>
              <a:t>Meet the team</a:t>
            </a:r>
          </a:p>
        </p:txBody>
      </p:sp>
      <p:grpSp>
        <p:nvGrpSpPr>
          <p:cNvPr id="6" name="Group 5">
            <a:extLst>
              <a:ext uri="{FF2B5EF4-FFF2-40B4-BE49-F238E27FC236}">
                <a16:creationId xmlns:a16="http://schemas.microsoft.com/office/drawing/2014/main" id="{1D2CA774-0B53-4001-B752-6E65D256522A}"/>
              </a:ext>
            </a:extLst>
          </p:cNvPr>
          <p:cNvGrpSpPr/>
          <p:nvPr/>
        </p:nvGrpSpPr>
        <p:grpSpPr>
          <a:xfrm>
            <a:off x="4119488" y="866173"/>
            <a:ext cx="3953022" cy="218941"/>
            <a:chOff x="4119489" y="1231936"/>
            <a:chExt cx="3953022" cy="218941"/>
          </a:xfrm>
        </p:grpSpPr>
        <p:cxnSp>
          <p:nvCxnSpPr>
            <p:cNvPr id="7" name="Straight Connector 6">
              <a:extLst>
                <a:ext uri="{FF2B5EF4-FFF2-40B4-BE49-F238E27FC236}">
                  <a16:creationId xmlns:a16="http://schemas.microsoft.com/office/drawing/2014/main" id="{BCAE422A-15F5-4039-A44F-287800855F09}"/>
                </a:ext>
              </a:extLst>
            </p:cNvPr>
            <p:cNvCxnSpPr>
              <a:cxnSpLocks/>
            </p:cNvCxnSpPr>
            <p:nvPr/>
          </p:nvCxnSpPr>
          <p:spPr>
            <a:xfrm>
              <a:off x="4119489" y="1333524"/>
              <a:ext cx="3953022"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ECF071B1-3B70-4808-8189-647DBD1FF6BF}"/>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grpSp>
      <p:grpSp>
        <p:nvGrpSpPr>
          <p:cNvPr id="15" name="Group 14">
            <a:extLst>
              <a:ext uri="{FF2B5EF4-FFF2-40B4-BE49-F238E27FC236}">
                <a16:creationId xmlns:a16="http://schemas.microsoft.com/office/drawing/2014/main" id="{F91843A8-67A0-4B7A-BE1D-712503B38B09}"/>
              </a:ext>
            </a:extLst>
          </p:cNvPr>
          <p:cNvGrpSpPr/>
          <p:nvPr/>
        </p:nvGrpSpPr>
        <p:grpSpPr>
          <a:xfrm>
            <a:off x="635539" y="3484747"/>
            <a:ext cx="1643427" cy="2688477"/>
            <a:chOff x="635539" y="2771335"/>
            <a:chExt cx="2079526" cy="3401890"/>
          </a:xfrm>
        </p:grpSpPr>
        <p:sp>
          <p:nvSpPr>
            <p:cNvPr id="2" name="Oval 1">
              <a:extLst>
                <a:ext uri="{FF2B5EF4-FFF2-40B4-BE49-F238E27FC236}">
                  <a16:creationId xmlns:a16="http://schemas.microsoft.com/office/drawing/2014/main" id="{EA741ED7-990B-4AC0-A27A-414A0EE8D3C3}"/>
                </a:ext>
              </a:extLst>
            </p:cNvPr>
            <p:cNvSpPr/>
            <p:nvPr/>
          </p:nvSpPr>
          <p:spPr>
            <a:xfrm>
              <a:off x="635539" y="4532289"/>
              <a:ext cx="1640936" cy="1640936"/>
            </a:xfrm>
            <a:prstGeom prst="ellipse">
              <a:avLst/>
            </a:prstGeom>
            <a:noFill/>
            <a:ln w="38100">
              <a:solidFill>
                <a:schemeClr val="tx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40831E25-97EB-47BA-9746-B4BD782794B6}"/>
                </a:ext>
              </a:extLst>
            </p:cNvPr>
            <p:cNvSpPr/>
            <p:nvPr/>
          </p:nvSpPr>
          <p:spPr>
            <a:xfrm>
              <a:off x="696352" y="4593102"/>
              <a:ext cx="1519310" cy="15193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reeform: Shape 4">
              <a:extLst>
                <a:ext uri="{FF2B5EF4-FFF2-40B4-BE49-F238E27FC236}">
                  <a16:creationId xmlns:a16="http://schemas.microsoft.com/office/drawing/2014/main" id="{77D7673C-3F80-4FFF-B6A5-FB73DF59B3C1}"/>
                </a:ext>
              </a:extLst>
            </p:cNvPr>
            <p:cNvSpPr/>
            <p:nvPr/>
          </p:nvSpPr>
          <p:spPr>
            <a:xfrm>
              <a:off x="1276821" y="2771335"/>
              <a:ext cx="1438244" cy="1983545"/>
            </a:xfrm>
            <a:custGeom>
              <a:avLst/>
              <a:gdLst>
                <a:gd name="connsiteX0" fmla="*/ 622317 w 1438244"/>
                <a:gd name="connsiteY0" fmla="*/ 1983545 h 1983545"/>
                <a:gd name="connsiteX1" fmla="*/ 1030281 w 1438244"/>
                <a:gd name="connsiteY1" fmla="*/ 970671 h 1983545"/>
                <a:gd name="connsiteX2" fmla="*/ 3339 w 1438244"/>
                <a:gd name="connsiteY2" fmla="*/ 1026942 h 1983545"/>
                <a:gd name="connsiteX3" fmla="*/ 1438244 w 1438244"/>
                <a:gd name="connsiteY3" fmla="*/ 0 h 1983545"/>
              </a:gdLst>
              <a:ahLst/>
              <a:cxnLst>
                <a:cxn ang="0">
                  <a:pos x="connsiteX0" y="connsiteY0"/>
                </a:cxn>
                <a:cxn ang="0">
                  <a:pos x="connsiteX1" y="connsiteY1"/>
                </a:cxn>
                <a:cxn ang="0">
                  <a:pos x="connsiteX2" y="connsiteY2"/>
                </a:cxn>
                <a:cxn ang="0">
                  <a:pos x="connsiteX3" y="connsiteY3"/>
                </a:cxn>
              </a:cxnLst>
              <a:rect l="l" t="t" r="r" b="b"/>
              <a:pathLst>
                <a:path w="1438244" h="1983545">
                  <a:moveTo>
                    <a:pt x="622317" y="1983545"/>
                  </a:moveTo>
                  <a:cubicBezTo>
                    <a:pt x="877880" y="1556825"/>
                    <a:pt x="1133444" y="1130105"/>
                    <a:pt x="1030281" y="970671"/>
                  </a:cubicBezTo>
                  <a:cubicBezTo>
                    <a:pt x="927118" y="811237"/>
                    <a:pt x="-64655" y="1188720"/>
                    <a:pt x="3339" y="1026942"/>
                  </a:cubicBezTo>
                  <a:cubicBezTo>
                    <a:pt x="71333" y="865164"/>
                    <a:pt x="1100619" y="145366"/>
                    <a:pt x="1438244" y="0"/>
                  </a:cubicBezTo>
                </a:path>
              </a:pathLst>
            </a:custGeom>
            <a:noFill/>
            <a:ln w="25400">
              <a:tailEnd type="stealth"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 name="Rectangle: Rounded Corners 13">
            <a:extLst>
              <a:ext uri="{FF2B5EF4-FFF2-40B4-BE49-F238E27FC236}">
                <a16:creationId xmlns:a16="http://schemas.microsoft.com/office/drawing/2014/main" id="{862A818F-D20B-43F0-8E17-78BC77D96EAB}"/>
              </a:ext>
            </a:extLst>
          </p:cNvPr>
          <p:cNvSpPr/>
          <p:nvPr/>
        </p:nvSpPr>
        <p:spPr>
          <a:xfrm>
            <a:off x="2293034" y="1372816"/>
            <a:ext cx="3488787" cy="2535738"/>
          </a:xfrm>
          <a:prstGeom prst="roundRect">
            <a:avLst>
              <a:gd name="adj" fmla="val 20900"/>
            </a:avLst>
          </a:prstGeom>
          <a:noFill/>
          <a:ln w="44450">
            <a:solidFill>
              <a:schemeClr val="tx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Shape 24">
            <a:extLst>
              <a:ext uri="{FF2B5EF4-FFF2-40B4-BE49-F238E27FC236}">
                <a16:creationId xmlns:a16="http://schemas.microsoft.com/office/drawing/2014/main" id="{3BEA42C4-DBAC-4090-99B2-6FF71B26BF88}"/>
              </a:ext>
            </a:extLst>
          </p:cNvPr>
          <p:cNvSpPr/>
          <p:nvPr/>
        </p:nvSpPr>
        <p:spPr>
          <a:xfrm>
            <a:off x="3530990" y="0"/>
            <a:ext cx="8651631" cy="6849347"/>
          </a:xfrm>
          <a:custGeom>
            <a:avLst/>
            <a:gdLst>
              <a:gd name="connsiteX0" fmla="*/ 4037427 w 7962314"/>
              <a:gd name="connsiteY0" fmla="*/ 0 h 6893170"/>
              <a:gd name="connsiteX1" fmla="*/ 0 w 7962314"/>
              <a:gd name="connsiteY1" fmla="*/ 6893170 h 6893170"/>
              <a:gd name="connsiteX2" fmla="*/ 7962314 w 7962314"/>
              <a:gd name="connsiteY2" fmla="*/ 6893170 h 6893170"/>
              <a:gd name="connsiteX3" fmla="*/ 7962314 w 7962314"/>
              <a:gd name="connsiteY3" fmla="*/ 14068 h 6893170"/>
              <a:gd name="connsiteX4" fmla="*/ 4037427 w 7962314"/>
              <a:gd name="connsiteY4" fmla="*/ 0 h 6893170"/>
              <a:gd name="connsiteX0" fmla="*/ 6605916 w 10530803"/>
              <a:gd name="connsiteY0" fmla="*/ 0 h 6893170"/>
              <a:gd name="connsiteX1" fmla="*/ 0 w 10530803"/>
              <a:gd name="connsiteY1" fmla="*/ 6893170 h 6893170"/>
              <a:gd name="connsiteX2" fmla="*/ 10530803 w 10530803"/>
              <a:gd name="connsiteY2" fmla="*/ 6893170 h 6893170"/>
              <a:gd name="connsiteX3" fmla="*/ 10530803 w 10530803"/>
              <a:gd name="connsiteY3" fmla="*/ 14068 h 6893170"/>
              <a:gd name="connsiteX4" fmla="*/ 6605916 w 10530803"/>
              <a:gd name="connsiteY4" fmla="*/ 0 h 6893170"/>
              <a:gd name="connsiteX0" fmla="*/ 7102491 w 10530803"/>
              <a:gd name="connsiteY0" fmla="*/ 0 h 6879102"/>
              <a:gd name="connsiteX1" fmla="*/ 0 w 10530803"/>
              <a:gd name="connsiteY1" fmla="*/ 6879102 h 6879102"/>
              <a:gd name="connsiteX2" fmla="*/ 10530803 w 10530803"/>
              <a:gd name="connsiteY2" fmla="*/ 6879102 h 6879102"/>
              <a:gd name="connsiteX3" fmla="*/ 10530803 w 10530803"/>
              <a:gd name="connsiteY3" fmla="*/ 0 h 6879102"/>
              <a:gd name="connsiteX4" fmla="*/ 7102491 w 10530803"/>
              <a:gd name="connsiteY4" fmla="*/ 0 h 687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30803" h="6879102">
                <a:moveTo>
                  <a:pt x="7102491" y="0"/>
                </a:moveTo>
                <a:lnTo>
                  <a:pt x="0" y="6879102"/>
                </a:lnTo>
                <a:lnTo>
                  <a:pt x="10530803" y="6879102"/>
                </a:lnTo>
                <a:lnTo>
                  <a:pt x="10530803" y="0"/>
                </a:lnTo>
                <a:lnTo>
                  <a:pt x="7102491"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oup 25">
            <a:extLst>
              <a:ext uri="{FF2B5EF4-FFF2-40B4-BE49-F238E27FC236}">
                <a16:creationId xmlns:a16="http://schemas.microsoft.com/office/drawing/2014/main" id="{3F7FB256-F70A-48D3-B0B5-1AC1347EB811}"/>
              </a:ext>
            </a:extLst>
          </p:cNvPr>
          <p:cNvGrpSpPr/>
          <p:nvPr/>
        </p:nvGrpSpPr>
        <p:grpSpPr>
          <a:xfrm flipH="1" flipV="1">
            <a:off x="9898966" y="1372816"/>
            <a:ext cx="1643427" cy="2688477"/>
            <a:chOff x="635539" y="2771335"/>
            <a:chExt cx="2079526" cy="3401890"/>
          </a:xfrm>
        </p:grpSpPr>
        <p:sp>
          <p:nvSpPr>
            <p:cNvPr id="27" name="Oval 26">
              <a:extLst>
                <a:ext uri="{FF2B5EF4-FFF2-40B4-BE49-F238E27FC236}">
                  <a16:creationId xmlns:a16="http://schemas.microsoft.com/office/drawing/2014/main" id="{1C0E60A6-CC37-416D-991E-E98ED451BA39}"/>
                </a:ext>
              </a:extLst>
            </p:cNvPr>
            <p:cNvSpPr/>
            <p:nvPr/>
          </p:nvSpPr>
          <p:spPr>
            <a:xfrm>
              <a:off x="635539" y="4532289"/>
              <a:ext cx="1640936" cy="1640936"/>
            </a:xfrm>
            <a:prstGeom prst="ellipse">
              <a:avLst/>
            </a:prstGeom>
            <a:noFill/>
            <a:ln w="38100">
              <a:solidFill>
                <a:schemeClr val="bg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val 27">
              <a:extLst>
                <a:ext uri="{FF2B5EF4-FFF2-40B4-BE49-F238E27FC236}">
                  <a16:creationId xmlns:a16="http://schemas.microsoft.com/office/drawing/2014/main" id="{4C4A04A9-CFEB-43B9-A2D1-8D16303EDB38}"/>
                </a:ext>
              </a:extLst>
            </p:cNvPr>
            <p:cNvSpPr/>
            <p:nvPr/>
          </p:nvSpPr>
          <p:spPr>
            <a:xfrm>
              <a:off x="696352" y="4593102"/>
              <a:ext cx="1519310" cy="15193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Freeform: Shape 28">
              <a:extLst>
                <a:ext uri="{FF2B5EF4-FFF2-40B4-BE49-F238E27FC236}">
                  <a16:creationId xmlns:a16="http://schemas.microsoft.com/office/drawing/2014/main" id="{5A22D5F1-FABB-4DFA-92DB-F1F4554CE6F5}"/>
                </a:ext>
              </a:extLst>
            </p:cNvPr>
            <p:cNvSpPr/>
            <p:nvPr/>
          </p:nvSpPr>
          <p:spPr>
            <a:xfrm>
              <a:off x="1276821" y="2771335"/>
              <a:ext cx="1438244" cy="1983545"/>
            </a:xfrm>
            <a:custGeom>
              <a:avLst/>
              <a:gdLst>
                <a:gd name="connsiteX0" fmla="*/ 622317 w 1438244"/>
                <a:gd name="connsiteY0" fmla="*/ 1983545 h 1983545"/>
                <a:gd name="connsiteX1" fmla="*/ 1030281 w 1438244"/>
                <a:gd name="connsiteY1" fmla="*/ 970671 h 1983545"/>
                <a:gd name="connsiteX2" fmla="*/ 3339 w 1438244"/>
                <a:gd name="connsiteY2" fmla="*/ 1026942 h 1983545"/>
                <a:gd name="connsiteX3" fmla="*/ 1438244 w 1438244"/>
                <a:gd name="connsiteY3" fmla="*/ 0 h 1983545"/>
              </a:gdLst>
              <a:ahLst/>
              <a:cxnLst>
                <a:cxn ang="0">
                  <a:pos x="connsiteX0" y="connsiteY0"/>
                </a:cxn>
                <a:cxn ang="0">
                  <a:pos x="connsiteX1" y="connsiteY1"/>
                </a:cxn>
                <a:cxn ang="0">
                  <a:pos x="connsiteX2" y="connsiteY2"/>
                </a:cxn>
                <a:cxn ang="0">
                  <a:pos x="connsiteX3" y="connsiteY3"/>
                </a:cxn>
              </a:cxnLst>
              <a:rect l="l" t="t" r="r" b="b"/>
              <a:pathLst>
                <a:path w="1438244" h="1983545">
                  <a:moveTo>
                    <a:pt x="622317" y="1983545"/>
                  </a:moveTo>
                  <a:cubicBezTo>
                    <a:pt x="877880" y="1556825"/>
                    <a:pt x="1133444" y="1130105"/>
                    <a:pt x="1030281" y="970671"/>
                  </a:cubicBezTo>
                  <a:cubicBezTo>
                    <a:pt x="927118" y="811237"/>
                    <a:pt x="-64655" y="1188720"/>
                    <a:pt x="3339" y="1026942"/>
                  </a:cubicBezTo>
                  <a:cubicBezTo>
                    <a:pt x="71333" y="865164"/>
                    <a:pt x="1100619" y="145366"/>
                    <a:pt x="1438244" y="0"/>
                  </a:cubicBezTo>
                </a:path>
              </a:pathLst>
            </a:custGeom>
            <a:noFill/>
            <a:ln w="25400">
              <a:solidFill>
                <a:schemeClr val="bg1"/>
              </a:solidFill>
              <a:tailEnd type="stealth"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0" name="Rectangle: Rounded Corners 29">
            <a:extLst>
              <a:ext uri="{FF2B5EF4-FFF2-40B4-BE49-F238E27FC236}">
                <a16:creationId xmlns:a16="http://schemas.microsoft.com/office/drawing/2014/main" id="{91A34095-DFAD-4D99-AF29-B91E32817BD6}"/>
              </a:ext>
            </a:extLst>
          </p:cNvPr>
          <p:cNvSpPr/>
          <p:nvPr/>
        </p:nvSpPr>
        <p:spPr>
          <a:xfrm>
            <a:off x="6400800" y="3862310"/>
            <a:ext cx="3488787" cy="2535738"/>
          </a:xfrm>
          <a:prstGeom prst="roundRect">
            <a:avLst>
              <a:gd name="adj" fmla="val 20900"/>
            </a:avLst>
          </a:prstGeom>
          <a:noFill/>
          <a:ln w="44450">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Rectangle 3">
            <a:extLst>
              <a:ext uri="{FF2B5EF4-FFF2-40B4-BE49-F238E27FC236}">
                <a16:creationId xmlns:a16="http://schemas.microsoft.com/office/drawing/2014/main" id="{77F64E53-11C3-41F2-9A13-56C53BFE40DB}"/>
              </a:ext>
            </a:extLst>
          </p:cNvPr>
          <p:cNvSpPr/>
          <p:nvPr/>
        </p:nvSpPr>
        <p:spPr>
          <a:xfrm>
            <a:off x="2368233" y="1710279"/>
            <a:ext cx="3338387" cy="1815882"/>
          </a:xfrm>
          <a:prstGeom prst="rect">
            <a:avLst/>
          </a:prstGeom>
        </p:spPr>
        <p:txBody>
          <a:bodyPr wrap="square">
            <a:spAutoFit/>
          </a:bodyPr>
          <a:lstStyle/>
          <a:p>
            <a:r>
              <a:rPr lang="en-GB" sz="1600" b="1" dirty="0" err="1"/>
              <a:t>Akinsipe</a:t>
            </a:r>
            <a:r>
              <a:rPr lang="en-GB" sz="1600" b="1" dirty="0"/>
              <a:t> </a:t>
            </a:r>
            <a:r>
              <a:rPr lang="en-GB" sz="1600" b="1" dirty="0" err="1"/>
              <a:t>Oluwademilade</a:t>
            </a:r>
            <a:r>
              <a:rPr lang="en-GB" sz="1600" b="1" dirty="0"/>
              <a:t> Daniel</a:t>
            </a:r>
          </a:p>
          <a:p>
            <a:endParaRPr lang="en-GB" sz="1600" b="1" dirty="0"/>
          </a:p>
          <a:p>
            <a:r>
              <a:rPr lang="en-GB" sz="1600" dirty="0"/>
              <a:t>Software engineering major with expertise in web development technologies. He has a keen interest in user experience in educational settings.</a:t>
            </a:r>
          </a:p>
        </p:txBody>
      </p:sp>
      <p:sp>
        <p:nvSpPr>
          <p:cNvPr id="23" name="Rectangle 22">
            <a:extLst>
              <a:ext uri="{FF2B5EF4-FFF2-40B4-BE49-F238E27FC236}">
                <a16:creationId xmlns:a16="http://schemas.microsoft.com/office/drawing/2014/main" id="{ED62C630-BE6A-4F34-A59F-0B83BB9995CC}"/>
              </a:ext>
            </a:extLst>
          </p:cNvPr>
          <p:cNvSpPr/>
          <p:nvPr/>
        </p:nvSpPr>
        <p:spPr>
          <a:xfrm>
            <a:off x="6475999" y="4260159"/>
            <a:ext cx="3338387" cy="1569660"/>
          </a:xfrm>
          <a:prstGeom prst="rect">
            <a:avLst/>
          </a:prstGeom>
        </p:spPr>
        <p:txBody>
          <a:bodyPr wrap="square">
            <a:spAutoFit/>
          </a:bodyPr>
          <a:lstStyle/>
          <a:p>
            <a:r>
              <a:rPr lang="en-GB" sz="1600" b="1" dirty="0">
                <a:solidFill>
                  <a:schemeClr val="bg1"/>
                </a:solidFill>
              </a:rPr>
              <a:t>Obioha Gregory. C</a:t>
            </a:r>
          </a:p>
          <a:p>
            <a:endParaRPr lang="en-GB" sz="1600" b="1" dirty="0">
              <a:solidFill>
                <a:schemeClr val="bg1"/>
              </a:solidFill>
            </a:endParaRPr>
          </a:p>
          <a:p>
            <a:r>
              <a:rPr lang="en-GB" sz="1600" dirty="0">
                <a:solidFill>
                  <a:schemeClr val="bg1"/>
                </a:solidFill>
              </a:rPr>
              <a:t>Studies Computer Science, with background in data analytics contributes robust technical and analytics skills.</a:t>
            </a:r>
          </a:p>
        </p:txBody>
      </p:sp>
    </p:spTree>
    <p:extLst>
      <p:ext uri="{BB962C8B-B14F-4D97-AF65-F5344CB8AC3E}">
        <p14:creationId xmlns:p14="http://schemas.microsoft.com/office/powerpoint/2010/main" val="33897021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5" name="Group 14">
            <a:extLst>
              <a:ext uri="{FF2B5EF4-FFF2-40B4-BE49-F238E27FC236}">
                <a16:creationId xmlns:a16="http://schemas.microsoft.com/office/drawing/2014/main" id="{F91843A8-67A0-4B7A-BE1D-712503B38B09}"/>
              </a:ext>
            </a:extLst>
          </p:cNvPr>
          <p:cNvGrpSpPr/>
          <p:nvPr/>
        </p:nvGrpSpPr>
        <p:grpSpPr>
          <a:xfrm flipH="1" flipV="1">
            <a:off x="10114561" y="1189464"/>
            <a:ext cx="1643427" cy="2688477"/>
            <a:chOff x="635539" y="2771335"/>
            <a:chExt cx="2079526" cy="3401890"/>
          </a:xfrm>
        </p:grpSpPr>
        <p:sp>
          <p:nvSpPr>
            <p:cNvPr id="2" name="Oval 1">
              <a:extLst>
                <a:ext uri="{FF2B5EF4-FFF2-40B4-BE49-F238E27FC236}">
                  <a16:creationId xmlns:a16="http://schemas.microsoft.com/office/drawing/2014/main" id="{EA741ED7-990B-4AC0-A27A-414A0EE8D3C3}"/>
                </a:ext>
              </a:extLst>
            </p:cNvPr>
            <p:cNvSpPr/>
            <p:nvPr/>
          </p:nvSpPr>
          <p:spPr>
            <a:xfrm>
              <a:off x="635539" y="4532289"/>
              <a:ext cx="1640936" cy="1640936"/>
            </a:xfrm>
            <a:prstGeom prst="ellipse">
              <a:avLst/>
            </a:prstGeom>
            <a:noFill/>
            <a:ln w="38100">
              <a:solidFill>
                <a:schemeClr val="tx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40831E25-97EB-47BA-9746-B4BD782794B6}"/>
                </a:ext>
              </a:extLst>
            </p:cNvPr>
            <p:cNvSpPr/>
            <p:nvPr/>
          </p:nvSpPr>
          <p:spPr>
            <a:xfrm>
              <a:off x="696352" y="4593102"/>
              <a:ext cx="1519310" cy="15193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reeform: Shape 4">
              <a:extLst>
                <a:ext uri="{FF2B5EF4-FFF2-40B4-BE49-F238E27FC236}">
                  <a16:creationId xmlns:a16="http://schemas.microsoft.com/office/drawing/2014/main" id="{77D7673C-3F80-4FFF-B6A5-FB73DF59B3C1}"/>
                </a:ext>
              </a:extLst>
            </p:cNvPr>
            <p:cNvSpPr/>
            <p:nvPr/>
          </p:nvSpPr>
          <p:spPr>
            <a:xfrm>
              <a:off x="1276821" y="2771335"/>
              <a:ext cx="1438244" cy="1983545"/>
            </a:xfrm>
            <a:custGeom>
              <a:avLst/>
              <a:gdLst>
                <a:gd name="connsiteX0" fmla="*/ 622317 w 1438244"/>
                <a:gd name="connsiteY0" fmla="*/ 1983545 h 1983545"/>
                <a:gd name="connsiteX1" fmla="*/ 1030281 w 1438244"/>
                <a:gd name="connsiteY1" fmla="*/ 970671 h 1983545"/>
                <a:gd name="connsiteX2" fmla="*/ 3339 w 1438244"/>
                <a:gd name="connsiteY2" fmla="*/ 1026942 h 1983545"/>
                <a:gd name="connsiteX3" fmla="*/ 1438244 w 1438244"/>
                <a:gd name="connsiteY3" fmla="*/ 0 h 1983545"/>
              </a:gdLst>
              <a:ahLst/>
              <a:cxnLst>
                <a:cxn ang="0">
                  <a:pos x="connsiteX0" y="connsiteY0"/>
                </a:cxn>
                <a:cxn ang="0">
                  <a:pos x="connsiteX1" y="connsiteY1"/>
                </a:cxn>
                <a:cxn ang="0">
                  <a:pos x="connsiteX2" y="connsiteY2"/>
                </a:cxn>
                <a:cxn ang="0">
                  <a:pos x="connsiteX3" y="connsiteY3"/>
                </a:cxn>
              </a:cxnLst>
              <a:rect l="l" t="t" r="r" b="b"/>
              <a:pathLst>
                <a:path w="1438244" h="1983545">
                  <a:moveTo>
                    <a:pt x="622317" y="1983545"/>
                  </a:moveTo>
                  <a:cubicBezTo>
                    <a:pt x="877880" y="1556825"/>
                    <a:pt x="1133444" y="1130105"/>
                    <a:pt x="1030281" y="970671"/>
                  </a:cubicBezTo>
                  <a:cubicBezTo>
                    <a:pt x="927118" y="811237"/>
                    <a:pt x="-64655" y="1188720"/>
                    <a:pt x="3339" y="1026942"/>
                  </a:cubicBezTo>
                  <a:cubicBezTo>
                    <a:pt x="71333" y="865164"/>
                    <a:pt x="1100619" y="145366"/>
                    <a:pt x="1438244" y="0"/>
                  </a:cubicBezTo>
                </a:path>
              </a:pathLst>
            </a:custGeom>
            <a:noFill/>
            <a:ln w="25400">
              <a:tailEnd type="stealth"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 name="Rectangle: Rounded Corners 13">
            <a:extLst>
              <a:ext uri="{FF2B5EF4-FFF2-40B4-BE49-F238E27FC236}">
                <a16:creationId xmlns:a16="http://schemas.microsoft.com/office/drawing/2014/main" id="{862A818F-D20B-43F0-8E17-78BC77D96EAB}"/>
              </a:ext>
            </a:extLst>
          </p:cNvPr>
          <p:cNvSpPr/>
          <p:nvPr/>
        </p:nvSpPr>
        <p:spPr>
          <a:xfrm>
            <a:off x="6631351" y="3730975"/>
            <a:ext cx="3488787" cy="2535738"/>
          </a:xfrm>
          <a:prstGeom prst="roundRect">
            <a:avLst>
              <a:gd name="adj" fmla="val 20900"/>
            </a:avLst>
          </a:prstGeom>
          <a:noFill/>
          <a:ln w="44450">
            <a:solidFill>
              <a:schemeClr val="tx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Freeform: Shape 24">
            <a:extLst>
              <a:ext uri="{FF2B5EF4-FFF2-40B4-BE49-F238E27FC236}">
                <a16:creationId xmlns:a16="http://schemas.microsoft.com/office/drawing/2014/main" id="{3BEA42C4-DBAC-4090-99B2-6FF71B26BF88}"/>
              </a:ext>
            </a:extLst>
          </p:cNvPr>
          <p:cNvSpPr/>
          <p:nvPr/>
        </p:nvSpPr>
        <p:spPr>
          <a:xfrm flipH="1" flipV="1">
            <a:off x="7882" y="8653"/>
            <a:ext cx="9453490" cy="6849347"/>
          </a:xfrm>
          <a:custGeom>
            <a:avLst/>
            <a:gdLst>
              <a:gd name="connsiteX0" fmla="*/ 4037427 w 7962314"/>
              <a:gd name="connsiteY0" fmla="*/ 0 h 6893170"/>
              <a:gd name="connsiteX1" fmla="*/ 0 w 7962314"/>
              <a:gd name="connsiteY1" fmla="*/ 6893170 h 6893170"/>
              <a:gd name="connsiteX2" fmla="*/ 7962314 w 7962314"/>
              <a:gd name="connsiteY2" fmla="*/ 6893170 h 6893170"/>
              <a:gd name="connsiteX3" fmla="*/ 7962314 w 7962314"/>
              <a:gd name="connsiteY3" fmla="*/ 14068 h 6893170"/>
              <a:gd name="connsiteX4" fmla="*/ 4037427 w 7962314"/>
              <a:gd name="connsiteY4" fmla="*/ 0 h 6893170"/>
              <a:gd name="connsiteX0" fmla="*/ 6605916 w 10530803"/>
              <a:gd name="connsiteY0" fmla="*/ 0 h 6893170"/>
              <a:gd name="connsiteX1" fmla="*/ 0 w 10530803"/>
              <a:gd name="connsiteY1" fmla="*/ 6893170 h 6893170"/>
              <a:gd name="connsiteX2" fmla="*/ 10530803 w 10530803"/>
              <a:gd name="connsiteY2" fmla="*/ 6893170 h 6893170"/>
              <a:gd name="connsiteX3" fmla="*/ 10530803 w 10530803"/>
              <a:gd name="connsiteY3" fmla="*/ 14068 h 6893170"/>
              <a:gd name="connsiteX4" fmla="*/ 6605916 w 10530803"/>
              <a:gd name="connsiteY4" fmla="*/ 0 h 6893170"/>
              <a:gd name="connsiteX0" fmla="*/ 7102491 w 10530803"/>
              <a:gd name="connsiteY0" fmla="*/ 0 h 6879102"/>
              <a:gd name="connsiteX1" fmla="*/ 0 w 10530803"/>
              <a:gd name="connsiteY1" fmla="*/ 6879102 h 6879102"/>
              <a:gd name="connsiteX2" fmla="*/ 10530803 w 10530803"/>
              <a:gd name="connsiteY2" fmla="*/ 6879102 h 6879102"/>
              <a:gd name="connsiteX3" fmla="*/ 10530803 w 10530803"/>
              <a:gd name="connsiteY3" fmla="*/ 0 h 6879102"/>
              <a:gd name="connsiteX4" fmla="*/ 7102491 w 10530803"/>
              <a:gd name="connsiteY4" fmla="*/ 0 h 6879102"/>
              <a:gd name="connsiteX0" fmla="*/ 8078517 w 11506829"/>
              <a:gd name="connsiteY0" fmla="*/ 0 h 6879102"/>
              <a:gd name="connsiteX1" fmla="*/ 0 w 11506829"/>
              <a:gd name="connsiteY1" fmla="*/ 6879102 h 6879102"/>
              <a:gd name="connsiteX2" fmla="*/ 11506829 w 11506829"/>
              <a:gd name="connsiteY2" fmla="*/ 6879102 h 6879102"/>
              <a:gd name="connsiteX3" fmla="*/ 11506829 w 11506829"/>
              <a:gd name="connsiteY3" fmla="*/ 0 h 6879102"/>
              <a:gd name="connsiteX4" fmla="*/ 8078517 w 11506829"/>
              <a:gd name="connsiteY4" fmla="*/ 0 h 687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06829" h="6879102">
                <a:moveTo>
                  <a:pt x="8078517" y="0"/>
                </a:moveTo>
                <a:lnTo>
                  <a:pt x="0" y="6879102"/>
                </a:lnTo>
                <a:lnTo>
                  <a:pt x="11506829" y="6879102"/>
                </a:lnTo>
                <a:lnTo>
                  <a:pt x="11506829" y="0"/>
                </a:lnTo>
                <a:lnTo>
                  <a:pt x="8078517"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 name="Group 25">
            <a:extLst>
              <a:ext uri="{FF2B5EF4-FFF2-40B4-BE49-F238E27FC236}">
                <a16:creationId xmlns:a16="http://schemas.microsoft.com/office/drawing/2014/main" id="{3F7FB256-F70A-48D3-B0B5-1AC1347EB811}"/>
              </a:ext>
            </a:extLst>
          </p:cNvPr>
          <p:cNvGrpSpPr/>
          <p:nvPr/>
        </p:nvGrpSpPr>
        <p:grpSpPr>
          <a:xfrm>
            <a:off x="321850" y="3375510"/>
            <a:ext cx="1643427" cy="2688477"/>
            <a:chOff x="635539" y="2771335"/>
            <a:chExt cx="2079526" cy="3401890"/>
          </a:xfrm>
        </p:grpSpPr>
        <p:sp>
          <p:nvSpPr>
            <p:cNvPr id="27" name="Oval 26">
              <a:extLst>
                <a:ext uri="{FF2B5EF4-FFF2-40B4-BE49-F238E27FC236}">
                  <a16:creationId xmlns:a16="http://schemas.microsoft.com/office/drawing/2014/main" id="{1C0E60A6-CC37-416D-991E-E98ED451BA39}"/>
                </a:ext>
              </a:extLst>
            </p:cNvPr>
            <p:cNvSpPr/>
            <p:nvPr/>
          </p:nvSpPr>
          <p:spPr>
            <a:xfrm>
              <a:off x="635539" y="4532289"/>
              <a:ext cx="1640936" cy="1640936"/>
            </a:xfrm>
            <a:prstGeom prst="ellipse">
              <a:avLst/>
            </a:prstGeom>
            <a:noFill/>
            <a:ln w="38100">
              <a:solidFill>
                <a:schemeClr val="bg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val 27">
              <a:extLst>
                <a:ext uri="{FF2B5EF4-FFF2-40B4-BE49-F238E27FC236}">
                  <a16:creationId xmlns:a16="http://schemas.microsoft.com/office/drawing/2014/main" id="{4C4A04A9-CFEB-43B9-A2D1-8D16303EDB38}"/>
                </a:ext>
              </a:extLst>
            </p:cNvPr>
            <p:cNvSpPr/>
            <p:nvPr/>
          </p:nvSpPr>
          <p:spPr>
            <a:xfrm>
              <a:off x="696352" y="4593102"/>
              <a:ext cx="1519310" cy="15193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Freeform: Shape 28">
              <a:extLst>
                <a:ext uri="{FF2B5EF4-FFF2-40B4-BE49-F238E27FC236}">
                  <a16:creationId xmlns:a16="http://schemas.microsoft.com/office/drawing/2014/main" id="{5A22D5F1-FABB-4DFA-92DB-F1F4554CE6F5}"/>
                </a:ext>
              </a:extLst>
            </p:cNvPr>
            <p:cNvSpPr/>
            <p:nvPr/>
          </p:nvSpPr>
          <p:spPr>
            <a:xfrm>
              <a:off x="1276821" y="2771335"/>
              <a:ext cx="1438244" cy="1983545"/>
            </a:xfrm>
            <a:custGeom>
              <a:avLst/>
              <a:gdLst>
                <a:gd name="connsiteX0" fmla="*/ 622317 w 1438244"/>
                <a:gd name="connsiteY0" fmla="*/ 1983545 h 1983545"/>
                <a:gd name="connsiteX1" fmla="*/ 1030281 w 1438244"/>
                <a:gd name="connsiteY1" fmla="*/ 970671 h 1983545"/>
                <a:gd name="connsiteX2" fmla="*/ 3339 w 1438244"/>
                <a:gd name="connsiteY2" fmla="*/ 1026942 h 1983545"/>
                <a:gd name="connsiteX3" fmla="*/ 1438244 w 1438244"/>
                <a:gd name="connsiteY3" fmla="*/ 0 h 1983545"/>
              </a:gdLst>
              <a:ahLst/>
              <a:cxnLst>
                <a:cxn ang="0">
                  <a:pos x="connsiteX0" y="connsiteY0"/>
                </a:cxn>
                <a:cxn ang="0">
                  <a:pos x="connsiteX1" y="connsiteY1"/>
                </a:cxn>
                <a:cxn ang="0">
                  <a:pos x="connsiteX2" y="connsiteY2"/>
                </a:cxn>
                <a:cxn ang="0">
                  <a:pos x="connsiteX3" y="connsiteY3"/>
                </a:cxn>
              </a:cxnLst>
              <a:rect l="l" t="t" r="r" b="b"/>
              <a:pathLst>
                <a:path w="1438244" h="1983545">
                  <a:moveTo>
                    <a:pt x="622317" y="1983545"/>
                  </a:moveTo>
                  <a:cubicBezTo>
                    <a:pt x="877880" y="1556825"/>
                    <a:pt x="1133444" y="1130105"/>
                    <a:pt x="1030281" y="970671"/>
                  </a:cubicBezTo>
                  <a:cubicBezTo>
                    <a:pt x="927118" y="811237"/>
                    <a:pt x="-64655" y="1188720"/>
                    <a:pt x="3339" y="1026942"/>
                  </a:cubicBezTo>
                  <a:cubicBezTo>
                    <a:pt x="71333" y="865164"/>
                    <a:pt x="1100619" y="145366"/>
                    <a:pt x="1438244" y="0"/>
                  </a:cubicBezTo>
                </a:path>
              </a:pathLst>
            </a:custGeom>
            <a:noFill/>
            <a:ln w="25400">
              <a:solidFill>
                <a:schemeClr val="bg1"/>
              </a:solidFill>
              <a:tailEnd type="stealth"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30" name="Rectangle: Rounded Corners 29">
            <a:extLst>
              <a:ext uri="{FF2B5EF4-FFF2-40B4-BE49-F238E27FC236}">
                <a16:creationId xmlns:a16="http://schemas.microsoft.com/office/drawing/2014/main" id="{91A34095-DFAD-4D99-AF29-B91E32817BD6}"/>
              </a:ext>
            </a:extLst>
          </p:cNvPr>
          <p:cNvSpPr/>
          <p:nvPr/>
        </p:nvSpPr>
        <p:spPr>
          <a:xfrm flipH="1">
            <a:off x="2036337" y="1244737"/>
            <a:ext cx="3488787" cy="2535738"/>
          </a:xfrm>
          <a:prstGeom prst="roundRect">
            <a:avLst>
              <a:gd name="adj" fmla="val 20900"/>
            </a:avLst>
          </a:prstGeom>
          <a:noFill/>
          <a:ln w="44450">
            <a:solidFill>
              <a:schemeClr val="bg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B75648C8-3345-4450-AEC8-F2DEE4BB1190}"/>
              </a:ext>
            </a:extLst>
          </p:cNvPr>
          <p:cNvSpPr/>
          <p:nvPr/>
        </p:nvSpPr>
        <p:spPr>
          <a:xfrm>
            <a:off x="4391658" y="455302"/>
            <a:ext cx="3408683" cy="461665"/>
          </a:xfrm>
          <a:prstGeom prst="rect">
            <a:avLst/>
          </a:prstGeom>
        </p:spPr>
        <p:txBody>
          <a:bodyPr wrap="square">
            <a:spAutoFit/>
          </a:bodyPr>
          <a:lstStyle/>
          <a:p>
            <a:pPr algn="ctr"/>
            <a:r>
              <a:rPr lang="en-GB" sz="2400" b="1" dirty="0">
                <a:solidFill>
                  <a:schemeClr val="bg1"/>
                </a:solidFill>
              </a:rPr>
              <a:t>Meet the team</a:t>
            </a:r>
          </a:p>
        </p:txBody>
      </p:sp>
      <p:grpSp>
        <p:nvGrpSpPr>
          <p:cNvPr id="20" name="Group 19">
            <a:extLst>
              <a:ext uri="{FF2B5EF4-FFF2-40B4-BE49-F238E27FC236}">
                <a16:creationId xmlns:a16="http://schemas.microsoft.com/office/drawing/2014/main" id="{D3F61FF6-153D-4BA5-BF39-22DDCDBF1794}"/>
              </a:ext>
            </a:extLst>
          </p:cNvPr>
          <p:cNvGrpSpPr/>
          <p:nvPr/>
        </p:nvGrpSpPr>
        <p:grpSpPr>
          <a:xfrm>
            <a:off x="4119488" y="866173"/>
            <a:ext cx="3953022" cy="218941"/>
            <a:chOff x="4119489" y="1231936"/>
            <a:chExt cx="3953022" cy="218941"/>
          </a:xfrm>
        </p:grpSpPr>
        <p:cxnSp>
          <p:nvCxnSpPr>
            <p:cNvPr id="21" name="Straight Connector 20">
              <a:extLst>
                <a:ext uri="{FF2B5EF4-FFF2-40B4-BE49-F238E27FC236}">
                  <a16:creationId xmlns:a16="http://schemas.microsoft.com/office/drawing/2014/main" id="{23CADD2A-7243-4403-841A-21239E80EE74}"/>
                </a:ext>
              </a:extLst>
            </p:cNvPr>
            <p:cNvCxnSpPr>
              <a:cxnSpLocks/>
            </p:cNvCxnSpPr>
            <p:nvPr/>
          </p:nvCxnSpPr>
          <p:spPr>
            <a:xfrm>
              <a:off x="4119489" y="1333524"/>
              <a:ext cx="3953022" cy="0"/>
            </a:xfrm>
            <a:prstGeom prst="line">
              <a:avLst/>
            </a:prstGeom>
            <a:ln w="38100">
              <a:solidFill>
                <a:schemeClr val="bg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2" name="Oval 21">
              <a:extLst>
                <a:ext uri="{FF2B5EF4-FFF2-40B4-BE49-F238E27FC236}">
                  <a16:creationId xmlns:a16="http://schemas.microsoft.com/office/drawing/2014/main" id="{5E3AA820-7EF2-41BA-A455-83823A5FA073}"/>
                </a:ext>
              </a:extLst>
            </p:cNvPr>
            <p:cNvSpPr/>
            <p:nvPr/>
          </p:nvSpPr>
          <p:spPr>
            <a:xfrm>
              <a:off x="5982235" y="1231936"/>
              <a:ext cx="227528" cy="2189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grpSp>
      <p:sp>
        <p:nvSpPr>
          <p:cNvPr id="24" name="Rectangle 23">
            <a:extLst>
              <a:ext uri="{FF2B5EF4-FFF2-40B4-BE49-F238E27FC236}">
                <a16:creationId xmlns:a16="http://schemas.microsoft.com/office/drawing/2014/main" id="{CDC62DB4-601F-4916-B87D-576EB0EC974D}"/>
              </a:ext>
            </a:extLst>
          </p:cNvPr>
          <p:cNvSpPr/>
          <p:nvPr/>
        </p:nvSpPr>
        <p:spPr>
          <a:xfrm>
            <a:off x="2173441" y="1617444"/>
            <a:ext cx="3338387" cy="1323439"/>
          </a:xfrm>
          <a:prstGeom prst="rect">
            <a:avLst/>
          </a:prstGeom>
        </p:spPr>
        <p:txBody>
          <a:bodyPr wrap="square">
            <a:spAutoFit/>
          </a:bodyPr>
          <a:lstStyle/>
          <a:p>
            <a:r>
              <a:rPr lang="en-GB" sz="1600" b="1" dirty="0">
                <a:solidFill>
                  <a:schemeClr val="bg1"/>
                </a:solidFill>
              </a:rPr>
              <a:t>Adebayo Praise</a:t>
            </a:r>
          </a:p>
          <a:p>
            <a:endParaRPr lang="en-GB" sz="1600" b="1" dirty="0">
              <a:solidFill>
                <a:schemeClr val="bg1"/>
              </a:solidFill>
            </a:endParaRPr>
          </a:p>
          <a:p>
            <a:r>
              <a:rPr lang="en-GB" sz="1600" dirty="0">
                <a:solidFill>
                  <a:schemeClr val="bg1"/>
                </a:solidFill>
              </a:rPr>
              <a:t>Computer science student. Assisted the group financially in terms of data and other supports.</a:t>
            </a:r>
          </a:p>
        </p:txBody>
      </p:sp>
      <p:sp>
        <p:nvSpPr>
          <p:cNvPr id="31" name="Rectangle 30">
            <a:extLst>
              <a:ext uri="{FF2B5EF4-FFF2-40B4-BE49-F238E27FC236}">
                <a16:creationId xmlns:a16="http://schemas.microsoft.com/office/drawing/2014/main" id="{0D1AF329-831C-46DA-9546-81512DAFD364}"/>
              </a:ext>
            </a:extLst>
          </p:cNvPr>
          <p:cNvSpPr/>
          <p:nvPr/>
        </p:nvSpPr>
        <p:spPr>
          <a:xfrm>
            <a:off x="6786829" y="4158254"/>
            <a:ext cx="3133281" cy="1569660"/>
          </a:xfrm>
          <a:prstGeom prst="rect">
            <a:avLst/>
          </a:prstGeom>
        </p:spPr>
        <p:txBody>
          <a:bodyPr wrap="square">
            <a:spAutoFit/>
          </a:bodyPr>
          <a:lstStyle/>
          <a:p>
            <a:r>
              <a:rPr lang="en-GB" sz="1600" b="1" dirty="0" err="1"/>
              <a:t>Buabeng</a:t>
            </a:r>
            <a:r>
              <a:rPr lang="en-GB" sz="1600" b="1" dirty="0"/>
              <a:t> Johnson</a:t>
            </a:r>
          </a:p>
          <a:p>
            <a:endParaRPr lang="en-GB" sz="1600" b="1" dirty="0"/>
          </a:p>
          <a:p>
            <a:r>
              <a:rPr lang="en-GB" sz="1600" dirty="0"/>
              <a:t>Studies Computer Science, with some background in designing. Helped with survey questions and observation documentation.</a:t>
            </a:r>
          </a:p>
        </p:txBody>
      </p:sp>
    </p:spTree>
    <p:extLst>
      <p:ext uri="{BB962C8B-B14F-4D97-AF65-F5344CB8AC3E}">
        <p14:creationId xmlns:p14="http://schemas.microsoft.com/office/powerpoint/2010/main" val="22065429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391658" y="455302"/>
            <a:ext cx="3408683" cy="461665"/>
          </a:xfrm>
          <a:prstGeom prst="rect">
            <a:avLst/>
          </a:prstGeom>
        </p:spPr>
        <p:txBody>
          <a:bodyPr wrap="square">
            <a:spAutoFit/>
          </a:bodyPr>
          <a:lstStyle/>
          <a:p>
            <a:pPr algn="ctr"/>
            <a:r>
              <a:rPr lang="en-GB" sz="2400" b="1" dirty="0"/>
              <a:t>Meet the team</a:t>
            </a:r>
          </a:p>
        </p:txBody>
      </p:sp>
      <p:grpSp>
        <p:nvGrpSpPr>
          <p:cNvPr id="6" name="Group 5">
            <a:extLst>
              <a:ext uri="{FF2B5EF4-FFF2-40B4-BE49-F238E27FC236}">
                <a16:creationId xmlns:a16="http://schemas.microsoft.com/office/drawing/2014/main" id="{1D2CA774-0B53-4001-B752-6E65D256522A}"/>
              </a:ext>
            </a:extLst>
          </p:cNvPr>
          <p:cNvGrpSpPr/>
          <p:nvPr/>
        </p:nvGrpSpPr>
        <p:grpSpPr>
          <a:xfrm>
            <a:off x="4119488" y="866173"/>
            <a:ext cx="3953022" cy="218941"/>
            <a:chOff x="4119489" y="1231936"/>
            <a:chExt cx="3953022" cy="218941"/>
          </a:xfrm>
        </p:grpSpPr>
        <p:cxnSp>
          <p:nvCxnSpPr>
            <p:cNvPr id="7" name="Straight Connector 6">
              <a:extLst>
                <a:ext uri="{FF2B5EF4-FFF2-40B4-BE49-F238E27FC236}">
                  <a16:creationId xmlns:a16="http://schemas.microsoft.com/office/drawing/2014/main" id="{BCAE422A-15F5-4039-A44F-287800855F09}"/>
                </a:ext>
              </a:extLst>
            </p:cNvPr>
            <p:cNvCxnSpPr>
              <a:cxnSpLocks/>
            </p:cNvCxnSpPr>
            <p:nvPr/>
          </p:nvCxnSpPr>
          <p:spPr>
            <a:xfrm>
              <a:off x="4119489" y="1333524"/>
              <a:ext cx="3953022"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ECF071B1-3B70-4808-8189-647DBD1FF6BF}"/>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u="sng" dirty="0"/>
            </a:p>
          </p:txBody>
        </p:sp>
      </p:grpSp>
      <p:grpSp>
        <p:nvGrpSpPr>
          <p:cNvPr id="15" name="Group 14">
            <a:extLst>
              <a:ext uri="{FF2B5EF4-FFF2-40B4-BE49-F238E27FC236}">
                <a16:creationId xmlns:a16="http://schemas.microsoft.com/office/drawing/2014/main" id="{F91843A8-67A0-4B7A-BE1D-712503B38B09}"/>
              </a:ext>
            </a:extLst>
          </p:cNvPr>
          <p:cNvGrpSpPr/>
          <p:nvPr/>
        </p:nvGrpSpPr>
        <p:grpSpPr>
          <a:xfrm rot="17626000">
            <a:off x="6238118" y="3965376"/>
            <a:ext cx="1643427" cy="2688477"/>
            <a:chOff x="635539" y="2771335"/>
            <a:chExt cx="2079526" cy="3401890"/>
          </a:xfrm>
        </p:grpSpPr>
        <p:sp>
          <p:nvSpPr>
            <p:cNvPr id="2" name="Oval 1">
              <a:extLst>
                <a:ext uri="{FF2B5EF4-FFF2-40B4-BE49-F238E27FC236}">
                  <a16:creationId xmlns:a16="http://schemas.microsoft.com/office/drawing/2014/main" id="{EA741ED7-990B-4AC0-A27A-414A0EE8D3C3}"/>
                </a:ext>
              </a:extLst>
            </p:cNvPr>
            <p:cNvSpPr/>
            <p:nvPr/>
          </p:nvSpPr>
          <p:spPr>
            <a:xfrm>
              <a:off x="635539" y="4532289"/>
              <a:ext cx="1640936" cy="1640936"/>
            </a:xfrm>
            <a:prstGeom prst="ellipse">
              <a:avLst/>
            </a:prstGeom>
            <a:noFill/>
            <a:ln w="38100">
              <a:solidFill>
                <a:schemeClr val="tx1"/>
              </a:solidFill>
              <a:prstDash val="lgDashDot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val 12">
              <a:extLst>
                <a:ext uri="{FF2B5EF4-FFF2-40B4-BE49-F238E27FC236}">
                  <a16:creationId xmlns:a16="http://schemas.microsoft.com/office/drawing/2014/main" id="{40831E25-97EB-47BA-9746-B4BD782794B6}"/>
                </a:ext>
              </a:extLst>
            </p:cNvPr>
            <p:cNvSpPr/>
            <p:nvPr/>
          </p:nvSpPr>
          <p:spPr>
            <a:xfrm>
              <a:off x="696352" y="4593102"/>
              <a:ext cx="1519310" cy="151931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Freeform: Shape 4">
              <a:extLst>
                <a:ext uri="{FF2B5EF4-FFF2-40B4-BE49-F238E27FC236}">
                  <a16:creationId xmlns:a16="http://schemas.microsoft.com/office/drawing/2014/main" id="{77D7673C-3F80-4FFF-B6A5-FB73DF59B3C1}"/>
                </a:ext>
              </a:extLst>
            </p:cNvPr>
            <p:cNvSpPr/>
            <p:nvPr/>
          </p:nvSpPr>
          <p:spPr>
            <a:xfrm>
              <a:off x="1276821" y="2771335"/>
              <a:ext cx="1438244" cy="1983545"/>
            </a:xfrm>
            <a:custGeom>
              <a:avLst/>
              <a:gdLst>
                <a:gd name="connsiteX0" fmla="*/ 622317 w 1438244"/>
                <a:gd name="connsiteY0" fmla="*/ 1983545 h 1983545"/>
                <a:gd name="connsiteX1" fmla="*/ 1030281 w 1438244"/>
                <a:gd name="connsiteY1" fmla="*/ 970671 h 1983545"/>
                <a:gd name="connsiteX2" fmla="*/ 3339 w 1438244"/>
                <a:gd name="connsiteY2" fmla="*/ 1026942 h 1983545"/>
                <a:gd name="connsiteX3" fmla="*/ 1438244 w 1438244"/>
                <a:gd name="connsiteY3" fmla="*/ 0 h 1983545"/>
              </a:gdLst>
              <a:ahLst/>
              <a:cxnLst>
                <a:cxn ang="0">
                  <a:pos x="connsiteX0" y="connsiteY0"/>
                </a:cxn>
                <a:cxn ang="0">
                  <a:pos x="connsiteX1" y="connsiteY1"/>
                </a:cxn>
                <a:cxn ang="0">
                  <a:pos x="connsiteX2" y="connsiteY2"/>
                </a:cxn>
                <a:cxn ang="0">
                  <a:pos x="connsiteX3" y="connsiteY3"/>
                </a:cxn>
              </a:cxnLst>
              <a:rect l="l" t="t" r="r" b="b"/>
              <a:pathLst>
                <a:path w="1438244" h="1983545">
                  <a:moveTo>
                    <a:pt x="622317" y="1983545"/>
                  </a:moveTo>
                  <a:cubicBezTo>
                    <a:pt x="877880" y="1556825"/>
                    <a:pt x="1133444" y="1130105"/>
                    <a:pt x="1030281" y="970671"/>
                  </a:cubicBezTo>
                  <a:cubicBezTo>
                    <a:pt x="927118" y="811237"/>
                    <a:pt x="-64655" y="1188720"/>
                    <a:pt x="3339" y="1026942"/>
                  </a:cubicBezTo>
                  <a:cubicBezTo>
                    <a:pt x="71333" y="865164"/>
                    <a:pt x="1100619" y="145366"/>
                    <a:pt x="1438244" y="0"/>
                  </a:cubicBezTo>
                </a:path>
              </a:pathLst>
            </a:custGeom>
            <a:noFill/>
            <a:ln w="25400">
              <a:tailEnd type="stealth" w="lg"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sp>
        <p:nvSpPr>
          <p:cNvPr id="14" name="Rectangle: Rounded Corners 13">
            <a:extLst>
              <a:ext uri="{FF2B5EF4-FFF2-40B4-BE49-F238E27FC236}">
                <a16:creationId xmlns:a16="http://schemas.microsoft.com/office/drawing/2014/main" id="{862A818F-D20B-43F0-8E17-78BC77D96EAB}"/>
              </a:ext>
            </a:extLst>
          </p:cNvPr>
          <p:cNvSpPr/>
          <p:nvPr/>
        </p:nvSpPr>
        <p:spPr>
          <a:xfrm>
            <a:off x="4391658" y="1448427"/>
            <a:ext cx="3488787" cy="2535738"/>
          </a:xfrm>
          <a:prstGeom prst="roundRect">
            <a:avLst>
              <a:gd name="adj" fmla="val 20900"/>
            </a:avLst>
          </a:prstGeom>
          <a:noFill/>
          <a:ln w="44450">
            <a:solidFill>
              <a:schemeClr val="tx1"/>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2">
            <a:extLst>
              <a:ext uri="{FF2B5EF4-FFF2-40B4-BE49-F238E27FC236}">
                <a16:creationId xmlns:a16="http://schemas.microsoft.com/office/drawing/2014/main" id="{DCDA8E75-A8E5-4C9F-A648-30C8CA77BFA8}"/>
              </a:ext>
            </a:extLst>
          </p:cNvPr>
          <p:cNvSpPr>
            <a:spLocks noChangeArrowheads="1"/>
          </p:cNvSpPr>
          <p:nvPr/>
        </p:nvSpPr>
        <p:spPr bwMode="auto">
          <a:xfrm>
            <a:off x="4636456" y="1715219"/>
            <a:ext cx="3146612"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lgn="just" eaLnBrk="0" fontAlgn="base" hangingPunct="0">
              <a:spcBef>
                <a:spcPct val="0"/>
              </a:spcBef>
              <a:spcAft>
                <a:spcPct val="0"/>
              </a:spcAft>
            </a:pPr>
            <a:r>
              <a:rPr lang="en-GB" sz="1600" b="1" dirty="0"/>
              <a:t>Adeleke Asimiyu. A</a:t>
            </a:r>
          </a:p>
          <a:p>
            <a:pPr lvl="0" algn="just" eaLnBrk="0" fontAlgn="base" hangingPunct="0">
              <a:spcBef>
                <a:spcPct val="0"/>
              </a:spcBef>
              <a:spcAft>
                <a:spcPct val="0"/>
              </a:spcAft>
            </a:pPr>
            <a:endParaRPr lang="en-GB" sz="1600" dirty="0"/>
          </a:p>
          <a:p>
            <a:pPr lvl="0" algn="just" eaLnBrk="0" fontAlgn="base" hangingPunct="0">
              <a:spcBef>
                <a:spcPct val="0"/>
              </a:spcBef>
              <a:spcAft>
                <a:spcPct val="0"/>
              </a:spcAft>
            </a:pPr>
            <a:r>
              <a:rPr lang="en-GB" sz="1600" dirty="0"/>
              <a:t>Computer Science student with a major background in graphic and interaction design, particularly in creating intuitive interfaces. </a:t>
            </a:r>
            <a:endParaRPr kumimoji="0" lang="en-US" altLang="en-US"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6315344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Design Motivation</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2" name="Rectangle 1">
            <a:extLst>
              <a:ext uri="{FF2B5EF4-FFF2-40B4-BE49-F238E27FC236}">
                <a16:creationId xmlns:a16="http://schemas.microsoft.com/office/drawing/2014/main" id="{11ADC65D-125E-4C9A-BBA9-706ABE17A92F}"/>
              </a:ext>
            </a:extLst>
          </p:cNvPr>
          <p:cNvSpPr>
            <a:spLocks noChangeArrowheads="1"/>
          </p:cNvSpPr>
          <p:nvPr/>
        </p:nvSpPr>
        <p:spPr bwMode="auto">
          <a:xfrm>
            <a:off x="936111" y="2301288"/>
            <a:ext cx="10319776" cy="22467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lang="en-US" altLang="en-US" sz="2000" dirty="0">
                <a:latin typeface="+mj-lt"/>
              </a:rPr>
              <a:t>The </a:t>
            </a:r>
            <a:r>
              <a:rPr kumimoji="0" lang="en-US" altLang="en-US" sz="2000" b="0" i="0" u="none" strike="noStrike" cap="none" normalizeH="0" baseline="0" dirty="0">
                <a:ln>
                  <a:noFill/>
                </a:ln>
                <a:solidFill>
                  <a:schemeClr val="tx1"/>
                </a:solidFill>
                <a:effectLst/>
                <a:latin typeface="+mj-lt"/>
              </a:rPr>
              <a:t>motivation behind this design is to enhance the specific learning journey of those students by addressing their unique educational needs and challenges. Since the app is tailored primarily to Dominion University, we have the opportunity to align it closely with the school's curriculum, teaching methods, and learning goals. We can also incorporate features that foster collaboration among classmates and strengthen the teacher-student relationship. The ultimate goal is to make learning more </a:t>
            </a:r>
            <a:r>
              <a:rPr kumimoji="0" lang="en-US" altLang="en-US" sz="2000" b="0" i="0" u="none" strike="noStrike" cap="none" normalizeH="0" baseline="0" dirty="0" err="1">
                <a:ln>
                  <a:noFill/>
                </a:ln>
                <a:solidFill>
                  <a:schemeClr val="tx1"/>
                </a:solidFill>
                <a:effectLst/>
                <a:latin typeface="+mj-lt"/>
              </a:rPr>
              <a:t>personalised</a:t>
            </a:r>
            <a:r>
              <a:rPr kumimoji="0" lang="en-US" altLang="en-US" sz="2000" b="0" i="0" u="none" strike="noStrike" cap="none" normalizeH="0" baseline="0" dirty="0">
                <a:ln>
                  <a:noFill/>
                </a:ln>
                <a:solidFill>
                  <a:schemeClr val="tx1"/>
                </a:solidFill>
                <a:effectLst/>
                <a:latin typeface="+mj-lt"/>
              </a:rPr>
              <a:t>, engaging, and impactful for students while complementing the school's educational vision.</a:t>
            </a:r>
          </a:p>
        </p:txBody>
      </p:sp>
    </p:spTree>
    <p:extLst>
      <p:ext uri="{BB962C8B-B14F-4D97-AF65-F5344CB8AC3E}">
        <p14:creationId xmlns:p14="http://schemas.microsoft.com/office/powerpoint/2010/main" val="682316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Data Gathering</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pic>
        <p:nvPicPr>
          <p:cNvPr id="6" name="Picture 5">
            <a:extLst>
              <a:ext uri="{FF2B5EF4-FFF2-40B4-BE49-F238E27FC236}">
                <a16:creationId xmlns:a16="http://schemas.microsoft.com/office/drawing/2014/main" id="{C7B90DC2-5B25-43D1-BF86-6EDAE9B511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2777" y="2448823"/>
            <a:ext cx="2286000" cy="2286000"/>
          </a:xfrm>
          <a:prstGeom prst="rect">
            <a:avLst/>
          </a:prstGeom>
        </p:spPr>
      </p:pic>
      <p:pic>
        <p:nvPicPr>
          <p:cNvPr id="9" name="Picture 8">
            <a:extLst>
              <a:ext uri="{FF2B5EF4-FFF2-40B4-BE49-F238E27FC236}">
                <a16:creationId xmlns:a16="http://schemas.microsoft.com/office/drawing/2014/main" id="{B5114522-5D90-417A-954B-722109E7462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63825" y="2448823"/>
            <a:ext cx="2826025" cy="2286000"/>
          </a:xfrm>
          <a:prstGeom prst="rect">
            <a:avLst/>
          </a:prstGeom>
        </p:spPr>
      </p:pic>
      <p:pic>
        <p:nvPicPr>
          <p:cNvPr id="13" name="Picture 12">
            <a:extLst>
              <a:ext uri="{FF2B5EF4-FFF2-40B4-BE49-F238E27FC236}">
                <a16:creationId xmlns:a16="http://schemas.microsoft.com/office/drawing/2014/main" id="{80B87513-C463-442B-A614-20BA15C50AF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769811" y="2448823"/>
            <a:ext cx="2286000" cy="2286000"/>
          </a:xfrm>
          <a:prstGeom prst="rect">
            <a:avLst/>
          </a:prstGeom>
        </p:spPr>
      </p:pic>
      <p:sp>
        <p:nvSpPr>
          <p:cNvPr id="19" name="Rectangle 18">
            <a:extLst>
              <a:ext uri="{FF2B5EF4-FFF2-40B4-BE49-F238E27FC236}">
                <a16:creationId xmlns:a16="http://schemas.microsoft.com/office/drawing/2014/main" id="{E73F8850-B4E3-44C9-A976-8A989254E2ED}"/>
              </a:ext>
            </a:extLst>
          </p:cNvPr>
          <p:cNvSpPr/>
          <p:nvPr/>
        </p:nvSpPr>
        <p:spPr>
          <a:xfrm>
            <a:off x="1697865" y="4909287"/>
            <a:ext cx="1578645" cy="369332"/>
          </a:xfrm>
          <a:prstGeom prst="rect">
            <a:avLst/>
          </a:prstGeom>
        </p:spPr>
        <p:txBody>
          <a:bodyPr wrap="square">
            <a:spAutoFit/>
          </a:bodyPr>
          <a:lstStyle/>
          <a:p>
            <a:pPr algn="ctr"/>
            <a:r>
              <a:rPr lang="en-GB" b="1" dirty="0"/>
              <a:t>Interviews</a:t>
            </a:r>
          </a:p>
        </p:txBody>
      </p:sp>
      <p:sp>
        <p:nvSpPr>
          <p:cNvPr id="20" name="Rectangle 19">
            <a:extLst>
              <a:ext uri="{FF2B5EF4-FFF2-40B4-BE49-F238E27FC236}">
                <a16:creationId xmlns:a16="http://schemas.microsoft.com/office/drawing/2014/main" id="{EA95DFB3-8531-483E-A71C-A15544CD6F82}"/>
              </a:ext>
            </a:extLst>
          </p:cNvPr>
          <p:cNvSpPr/>
          <p:nvPr/>
        </p:nvSpPr>
        <p:spPr>
          <a:xfrm>
            <a:off x="5420440" y="4909287"/>
            <a:ext cx="1796286" cy="369332"/>
          </a:xfrm>
          <a:prstGeom prst="rect">
            <a:avLst/>
          </a:prstGeom>
        </p:spPr>
        <p:txBody>
          <a:bodyPr wrap="square">
            <a:spAutoFit/>
          </a:bodyPr>
          <a:lstStyle/>
          <a:p>
            <a:pPr algn="ctr"/>
            <a:r>
              <a:rPr lang="en-GB" b="1" dirty="0"/>
              <a:t>Questionnaire</a:t>
            </a:r>
          </a:p>
        </p:txBody>
      </p:sp>
      <p:sp>
        <p:nvSpPr>
          <p:cNvPr id="21" name="Rectangle 20">
            <a:extLst>
              <a:ext uri="{FF2B5EF4-FFF2-40B4-BE49-F238E27FC236}">
                <a16:creationId xmlns:a16="http://schemas.microsoft.com/office/drawing/2014/main" id="{3ACAA4C0-C5D9-4EA4-9AA6-687784ACF7D2}"/>
              </a:ext>
            </a:extLst>
          </p:cNvPr>
          <p:cNvSpPr/>
          <p:nvPr/>
        </p:nvSpPr>
        <p:spPr>
          <a:xfrm>
            <a:off x="9273362" y="4909287"/>
            <a:ext cx="1796286" cy="369332"/>
          </a:xfrm>
          <a:prstGeom prst="rect">
            <a:avLst/>
          </a:prstGeom>
        </p:spPr>
        <p:txBody>
          <a:bodyPr wrap="square">
            <a:spAutoFit/>
          </a:bodyPr>
          <a:lstStyle/>
          <a:p>
            <a:pPr algn="ctr"/>
            <a:r>
              <a:rPr lang="en-GB" b="1" dirty="0"/>
              <a:t>Observation</a:t>
            </a:r>
          </a:p>
        </p:txBody>
      </p:sp>
      <p:grpSp>
        <p:nvGrpSpPr>
          <p:cNvPr id="22" name="Group 21">
            <a:extLst>
              <a:ext uri="{FF2B5EF4-FFF2-40B4-BE49-F238E27FC236}">
                <a16:creationId xmlns:a16="http://schemas.microsoft.com/office/drawing/2014/main" id="{28C0F431-AAB5-47D9-A938-4095E25E3441}"/>
              </a:ext>
            </a:extLst>
          </p:cNvPr>
          <p:cNvGrpSpPr/>
          <p:nvPr/>
        </p:nvGrpSpPr>
        <p:grpSpPr>
          <a:xfrm rot="16200000">
            <a:off x="2911967" y="3765533"/>
            <a:ext cx="2869806" cy="137353"/>
            <a:chOff x="4677321" y="1264850"/>
            <a:chExt cx="2869806" cy="137353"/>
          </a:xfrm>
        </p:grpSpPr>
        <p:cxnSp>
          <p:nvCxnSpPr>
            <p:cNvPr id="23" name="Straight Connector 22">
              <a:extLst>
                <a:ext uri="{FF2B5EF4-FFF2-40B4-BE49-F238E27FC236}">
                  <a16:creationId xmlns:a16="http://schemas.microsoft.com/office/drawing/2014/main" id="{98ABD1E6-2963-4DF9-8695-51FC359BCD04}"/>
                </a:ext>
              </a:extLst>
            </p:cNvPr>
            <p:cNvCxnSpPr>
              <a:cxnSpLocks/>
            </p:cNvCxnSpPr>
            <p:nvPr/>
          </p:nvCxnSpPr>
          <p:spPr>
            <a:xfrm rot="5400000" flipV="1">
              <a:off x="6112224" y="-101377"/>
              <a:ext cx="0" cy="2869806"/>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4" name="Oval 23">
              <a:extLst>
                <a:ext uri="{FF2B5EF4-FFF2-40B4-BE49-F238E27FC236}">
                  <a16:creationId xmlns:a16="http://schemas.microsoft.com/office/drawing/2014/main" id="{1EA43259-5083-4942-A8B2-B819E97EF464}"/>
                </a:ext>
              </a:extLst>
            </p:cNvPr>
            <p:cNvSpPr/>
            <p:nvPr/>
          </p:nvSpPr>
          <p:spPr>
            <a:xfrm>
              <a:off x="6040854" y="1264850"/>
              <a:ext cx="142740" cy="1373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30" name="Group 29">
            <a:extLst>
              <a:ext uri="{FF2B5EF4-FFF2-40B4-BE49-F238E27FC236}">
                <a16:creationId xmlns:a16="http://schemas.microsoft.com/office/drawing/2014/main" id="{4BEF2758-16FE-4C6C-A7F2-9CFB50CAEEBC}"/>
              </a:ext>
            </a:extLst>
          </p:cNvPr>
          <p:cNvGrpSpPr/>
          <p:nvPr/>
        </p:nvGrpSpPr>
        <p:grpSpPr>
          <a:xfrm rot="16200000">
            <a:off x="6810141" y="3765533"/>
            <a:ext cx="2869806" cy="137353"/>
            <a:chOff x="4677321" y="1264850"/>
            <a:chExt cx="2869806" cy="137353"/>
          </a:xfrm>
        </p:grpSpPr>
        <p:cxnSp>
          <p:nvCxnSpPr>
            <p:cNvPr id="31" name="Straight Connector 30">
              <a:extLst>
                <a:ext uri="{FF2B5EF4-FFF2-40B4-BE49-F238E27FC236}">
                  <a16:creationId xmlns:a16="http://schemas.microsoft.com/office/drawing/2014/main" id="{56350F74-1409-44B3-9648-E56975B7F45C}"/>
                </a:ext>
              </a:extLst>
            </p:cNvPr>
            <p:cNvCxnSpPr>
              <a:cxnSpLocks/>
            </p:cNvCxnSpPr>
            <p:nvPr/>
          </p:nvCxnSpPr>
          <p:spPr>
            <a:xfrm rot="5400000" flipV="1">
              <a:off x="6112224" y="-101377"/>
              <a:ext cx="0" cy="2869806"/>
            </a:xfrm>
            <a:prstGeom prst="line">
              <a:avLst/>
            </a:prstGeom>
            <a:ln w="1905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32" name="Oval 31">
              <a:extLst>
                <a:ext uri="{FF2B5EF4-FFF2-40B4-BE49-F238E27FC236}">
                  <a16:creationId xmlns:a16="http://schemas.microsoft.com/office/drawing/2014/main" id="{E50B90EF-1B7D-4560-8D14-591F7700CDAF}"/>
                </a:ext>
              </a:extLst>
            </p:cNvPr>
            <p:cNvSpPr/>
            <p:nvPr/>
          </p:nvSpPr>
          <p:spPr>
            <a:xfrm>
              <a:off x="6040854" y="1264850"/>
              <a:ext cx="142740" cy="13735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Tree>
    <p:extLst>
      <p:ext uri="{BB962C8B-B14F-4D97-AF65-F5344CB8AC3E}">
        <p14:creationId xmlns:p14="http://schemas.microsoft.com/office/powerpoint/2010/main" val="2788111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EB1F7D97-223D-4C05-A3D1-9D41FCB2EC36}"/>
              </a:ext>
            </a:extLst>
          </p:cNvPr>
          <p:cNvPicPr>
            <a:picLocks noChangeAspect="1"/>
          </p:cNvPicPr>
          <p:nvPr/>
        </p:nvPicPr>
        <p:blipFill rotWithShape="1">
          <a:blip r:embed="rId2">
            <a:extLst>
              <a:ext uri="{28A0092B-C50C-407E-A947-70E740481C1C}">
                <a14:useLocalDpi xmlns:a14="http://schemas.microsoft.com/office/drawing/2010/main" val="0"/>
              </a:ext>
            </a:extLst>
          </a:blip>
          <a:srcRect l="7161" r="5532"/>
          <a:stretch/>
        </p:blipFill>
        <p:spPr>
          <a:xfrm>
            <a:off x="-1" y="0"/>
            <a:ext cx="12192001" cy="6849347"/>
          </a:xfrm>
          <a:prstGeom prst="rect">
            <a:avLst/>
          </a:prstGeom>
        </p:spPr>
      </p:pic>
      <p:sp>
        <p:nvSpPr>
          <p:cNvPr id="11" name="Rectangle 10">
            <a:extLst>
              <a:ext uri="{FF2B5EF4-FFF2-40B4-BE49-F238E27FC236}">
                <a16:creationId xmlns:a16="http://schemas.microsoft.com/office/drawing/2014/main" id="{8C6AB2FC-6D60-4831-8717-0D826CB04239}"/>
              </a:ext>
            </a:extLst>
          </p:cNvPr>
          <p:cNvSpPr/>
          <p:nvPr/>
        </p:nvSpPr>
        <p:spPr>
          <a:xfrm>
            <a:off x="-1" y="0"/>
            <a:ext cx="12192001" cy="6849347"/>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Rectangle 7">
            <a:extLst>
              <a:ext uri="{FF2B5EF4-FFF2-40B4-BE49-F238E27FC236}">
                <a16:creationId xmlns:a16="http://schemas.microsoft.com/office/drawing/2014/main" id="{6B39EBD2-89B6-4CDB-86C9-4A8FA7B604B5}"/>
              </a:ext>
            </a:extLst>
          </p:cNvPr>
          <p:cNvSpPr/>
          <p:nvPr/>
        </p:nvSpPr>
        <p:spPr>
          <a:xfrm>
            <a:off x="4602575" y="688979"/>
            <a:ext cx="2986850" cy="461665"/>
          </a:xfrm>
          <a:prstGeom prst="rect">
            <a:avLst/>
          </a:prstGeom>
        </p:spPr>
        <p:txBody>
          <a:bodyPr wrap="square">
            <a:spAutoFit/>
          </a:bodyPr>
          <a:lstStyle/>
          <a:p>
            <a:pPr algn="ctr"/>
            <a:r>
              <a:rPr lang="en-GB" sz="2400" b="1" dirty="0"/>
              <a:t>Pilot Study</a:t>
            </a:r>
          </a:p>
        </p:txBody>
      </p:sp>
      <p:grpSp>
        <p:nvGrpSpPr>
          <p:cNvPr id="18" name="Group 17">
            <a:extLst>
              <a:ext uri="{FF2B5EF4-FFF2-40B4-BE49-F238E27FC236}">
                <a16:creationId xmlns:a16="http://schemas.microsoft.com/office/drawing/2014/main" id="{FDAB0252-12D0-4F04-8D43-580869EAC476}"/>
              </a:ext>
            </a:extLst>
          </p:cNvPr>
          <p:cNvGrpSpPr/>
          <p:nvPr/>
        </p:nvGrpSpPr>
        <p:grpSpPr>
          <a:xfrm>
            <a:off x="1697865" y="1231936"/>
            <a:ext cx="8796270" cy="218941"/>
            <a:chOff x="1697865" y="1231936"/>
            <a:chExt cx="8796270" cy="218941"/>
          </a:xfrm>
        </p:grpSpPr>
        <p:cxnSp>
          <p:nvCxnSpPr>
            <p:cNvPr id="15" name="Straight Connector 14">
              <a:extLst>
                <a:ext uri="{FF2B5EF4-FFF2-40B4-BE49-F238E27FC236}">
                  <a16:creationId xmlns:a16="http://schemas.microsoft.com/office/drawing/2014/main" id="{35B632B6-891A-4449-A666-8627F3B9C949}"/>
                </a:ext>
              </a:extLst>
            </p:cNvPr>
            <p:cNvCxnSpPr/>
            <p:nvPr/>
          </p:nvCxnSpPr>
          <p:spPr>
            <a:xfrm>
              <a:off x="1697865" y="1333524"/>
              <a:ext cx="8796270" cy="0"/>
            </a:xfrm>
            <a:prstGeom prst="line">
              <a:avLst/>
            </a:prstGeom>
            <a:ln w="38100">
              <a:solidFill>
                <a:schemeClr val="tx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414D308F-EB6A-461A-B50C-6B7742B42A22}"/>
                </a:ext>
              </a:extLst>
            </p:cNvPr>
            <p:cNvSpPr/>
            <p:nvPr/>
          </p:nvSpPr>
          <p:spPr>
            <a:xfrm>
              <a:off x="5982235" y="1231936"/>
              <a:ext cx="227528" cy="21894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13" name="Rectangle 12">
            <a:extLst>
              <a:ext uri="{FF2B5EF4-FFF2-40B4-BE49-F238E27FC236}">
                <a16:creationId xmlns:a16="http://schemas.microsoft.com/office/drawing/2014/main" id="{7DCE33DF-A6D3-466A-954A-4DB6B2609C12}"/>
              </a:ext>
            </a:extLst>
          </p:cNvPr>
          <p:cNvSpPr>
            <a:spLocks noChangeArrowheads="1"/>
          </p:cNvSpPr>
          <p:nvPr/>
        </p:nvSpPr>
        <p:spPr bwMode="auto">
          <a:xfrm>
            <a:off x="936111" y="2622182"/>
            <a:ext cx="10319776" cy="3752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lvl="0" indent="-342900" algn="just">
              <a:lnSpc>
                <a:spcPct val="120000"/>
              </a:lnSpc>
              <a:buFont typeface="Arial" panose="020B0604020202020204" pitchFamily="34" charset="0"/>
              <a:buChar char="•"/>
            </a:pPr>
            <a:r>
              <a:rPr lang="en-GB" sz="2000" dirty="0"/>
              <a:t>Can you describe your current experience with online learning platforms? What aspects do you enjoy or find frustrating?</a:t>
            </a:r>
          </a:p>
          <a:p>
            <a:pPr marL="342900" lvl="0" indent="-342900" algn="just">
              <a:lnSpc>
                <a:spcPct val="120000"/>
              </a:lnSpc>
              <a:buFont typeface="Arial" panose="020B0604020202020204" pitchFamily="34" charset="0"/>
              <a:buChar char="•"/>
            </a:pPr>
            <a:r>
              <a:rPr lang="en-GB" sz="2000" dirty="0"/>
              <a:t>How do you typically navigate through a digital learning interface? Are there any features that help or hinder your experience?</a:t>
            </a:r>
          </a:p>
          <a:p>
            <a:pPr marL="342900" lvl="0" indent="-342900" algn="just">
              <a:lnSpc>
                <a:spcPct val="120000"/>
              </a:lnSpc>
              <a:buFont typeface="Arial" panose="020B0604020202020204" pitchFamily="34" charset="0"/>
              <a:buChar char="•"/>
            </a:pPr>
            <a:r>
              <a:rPr lang="en-GB" sz="2000" dirty="0"/>
              <a:t>What types of interactive elements (such as quizzes, discussion forums, or multimedia content) do you find most engaging in an educational app?</a:t>
            </a:r>
          </a:p>
          <a:p>
            <a:pPr marL="342900" lvl="0" indent="-342900" algn="just">
              <a:lnSpc>
                <a:spcPct val="120000"/>
              </a:lnSpc>
              <a:buFont typeface="Arial" panose="020B0604020202020204" pitchFamily="34" charset="0"/>
              <a:buChar char="•"/>
            </a:pPr>
            <a:r>
              <a:rPr lang="en-GB" sz="2000" dirty="0"/>
              <a:t>Can you share an example of a feature or tool from another learning platform that significantly improved your experience?</a:t>
            </a:r>
          </a:p>
          <a:p>
            <a:pPr marL="342900" lvl="0" indent="-342900" algn="just">
              <a:lnSpc>
                <a:spcPct val="120000"/>
              </a:lnSpc>
              <a:buFont typeface="Arial" panose="020B0604020202020204" pitchFamily="34" charset="0"/>
              <a:buChar char="•"/>
            </a:pPr>
            <a:r>
              <a:rPr lang="en-GB" sz="2000" dirty="0"/>
              <a:t>What challenges or obstacles have you encountered when using online learning tools, and how do you usually overcome them? </a:t>
            </a:r>
          </a:p>
        </p:txBody>
      </p:sp>
      <p:sp>
        <p:nvSpPr>
          <p:cNvPr id="16" name="Rectangle 15">
            <a:extLst>
              <a:ext uri="{FF2B5EF4-FFF2-40B4-BE49-F238E27FC236}">
                <a16:creationId xmlns:a16="http://schemas.microsoft.com/office/drawing/2014/main" id="{4AA2668F-B385-443A-9F02-D3CDDE477B9A}"/>
              </a:ext>
            </a:extLst>
          </p:cNvPr>
          <p:cNvSpPr/>
          <p:nvPr/>
        </p:nvSpPr>
        <p:spPr>
          <a:xfrm>
            <a:off x="936108" y="2228689"/>
            <a:ext cx="2777761" cy="430887"/>
          </a:xfrm>
          <a:prstGeom prst="rect">
            <a:avLst/>
          </a:prstGeom>
        </p:spPr>
        <p:txBody>
          <a:bodyPr wrap="square">
            <a:spAutoFit/>
          </a:bodyPr>
          <a:lstStyle/>
          <a:p>
            <a:pPr algn="ctr"/>
            <a:r>
              <a:rPr lang="en-GB" sz="2200" b="1" dirty="0"/>
              <a:t>Interview Questions</a:t>
            </a:r>
          </a:p>
        </p:txBody>
      </p:sp>
      <p:sp>
        <p:nvSpPr>
          <p:cNvPr id="19" name="Rectangle 18">
            <a:extLst>
              <a:ext uri="{FF2B5EF4-FFF2-40B4-BE49-F238E27FC236}">
                <a16:creationId xmlns:a16="http://schemas.microsoft.com/office/drawing/2014/main" id="{C55DA352-26BE-4B79-A60B-4AD37381D800}"/>
              </a:ext>
            </a:extLst>
          </p:cNvPr>
          <p:cNvSpPr>
            <a:spLocks noChangeArrowheads="1"/>
          </p:cNvSpPr>
          <p:nvPr/>
        </p:nvSpPr>
        <p:spPr bwMode="auto">
          <a:xfrm>
            <a:off x="936111" y="1764242"/>
            <a:ext cx="10319776"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a:r>
              <a:rPr lang="en-GB" sz="2000" dirty="0"/>
              <a:t>We initiated our study with a pilot group of five participants:</a:t>
            </a:r>
          </a:p>
        </p:txBody>
      </p:sp>
    </p:spTree>
    <p:extLst>
      <p:ext uri="{BB962C8B-B14F-4D97-AF65-F5344CB8AC3E}">
        <p14:creationId xmlns:p14="http://schemas.microsoft.com/office/powerpoint/2010/main" val="560917082"/>
      </p:ext>
    </p:extLst>
  </p:cSld>
  <p:clrMapOvr>
    <a:masterClrMapping/>
  </p:clrMapOvr>
</p:sld>
</file>

<file path=ppt/theme/theme1.xml><?xml version="1.0" encoding="utf-8"?>
<a:theme xmlns:a="http://schemas.openxmlformats.org/drawingml/2006/main" name="Office Theme">
  <a:themeElements>
    <a:clrScheme name="Custom 1">
      <a:dk1>
        <a:srgbClr val="1E4E79"/>
      </a:dk1>
      <a:lt1>
        <a:sysClr val="window" lastClr="FFFFFF"/>
      </a:lt1>
      <a:dk2>
        <a:srgbClr val="C55A11"/>
      </a:dk2>
      <a:lt2>
        <a:srgbClr val="E7E6E6"/>
      </a:lt2>
      <a:accent1>
        <a:srgbClr val="023160"/>
      </a:accent1>
      <a:accent2>
        <a:srgbClr val="323F4F"/>
      </a:accent2>
      <a:accent3>
        <a:srgbClr val="F4B183"/>
      </a:accent3>
      <a:accent4>
        <a:srgbClr val="8EAADB"/>
      </a:accent4>
      <a:accent5>
        <a:srgbClr val="2E75B5"/>
      </a:accent5>
      <a:accent6>
        <a:srgbClr val="70AD47"/>
      </a:accent6>
      <a:hlink>
        <a:srgbClr val="0563C1"/>
      </a:hlink>
      <a:folHlink>
        <a:srgbClr val="954F72"/>
      </a:folHlink>
    </a:clrScheme>
    <a:fontScheme name="Custom 1">
      <a:majorFont>
        <a:latin typeface="Satoshi"/>
        <a:ea typeface=""/>
        <a:cs typeface=""/>
      </a:majorFont>
      <a:minorFont>
        <a:latin typeface="Satosh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2874</TotalTime>
  <Words>1486</Words>
  <Application>Microsoft Office PowerPoint</Application>
  <PresentationFormat>Widescreen</PresentationFormat>
  <Paragraphs>154</Paragraphs>
  <Slides>27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27</vt:i4>
      </vt:variant>
    </vt:vector>
  </HeadingPairs>
  <TitlesOfParts>
    <vt:vector size="31" baseType="lpstr">
      <vt:lpstr>Arial</vt:lpstr>
      <vt:lpstr>Satoshi</vt:lpstr>
      <vt:lpstr>Satoshi Black</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Asimiyu Adeleke</dc:creator>
  <cp:lastModifiedBy>Asimiyu Adeleke</cp:lastModifiedBy>
  <cp:revision>65</cp:revision>
  <dcterms:created xsi:type="dcterms:W3CDTF">2025-02-10T17:51:14Z</dcterms:created>
  <dcterms:modified xsi:type="dcterms:W3CDTF">2025-02-17T00:11:55Z</dcterms:modified>
</cp:coreProperties>
</file>

<file path=docProps/thumbnail.jpeg>
</file>